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avi" ContentType="video/x-msvideo"/>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0" r:id="rId1"/>
    <p:sldMasterId id="2147483731" r:id="rId2"/>
    <p:sldMasterId id="2147483733" r:id="rId3"/>
    <p:sldMasterId id="2147483758" r:id="rId4"/>
  </p:sldMasterIdLst>
  <p:notesMasterIdLst>
    <p:notesMasterId r:id="rId34"/>
  </p:notesMasterIdLst>
  <p:sldIdLst>
    <p:sldId id="487" r:id="rId5"/>
    <p:sldId id="867" r:id="rId6"/>
    <p:sldId id="886" r:id="rId7"/>
    <p:sldId id="862" r:id="rId8"/>
    <p:sldId id="866" r:id="rId9"/>
    <p:sldId id="865" r:id="rId10"/>
    <p:sldId id="570" r:id="rId11"/>
    <p:sldId id="877" r:id="rId12"/>
    <p:sldId id="876" r:id="rId13"/>
    <p:sldId id="884" r:id="rId14"/>
    <p:sldId id="864" r:id="rId15"/>
    <p:sldId id="869" r:id="rId16"/>
    <p:sldId id="883" r:id="rId17"/>
    <p:sldId id="881" r:id="rId18"/>
    <p:sldId id="882" r:id="rId19"/>
    <p:sldId id="268" r:id="rId20"/>
    <p:sldId id="878" r:id="rId21"/>
    <p:sldId id="870" r:id="rId22"/>
    <p:sldId id="871" r:id="rId23"/>
    <p:sldId id="885" r:id="rId24"/>
    <p:sldId id="890" r:id="rId25"/>
    <p:sldId id="785" r:id="rId26"/>
    <p:sldId id="703" r:id="rId27"/>
    <p:sldId id="491" r:id="rId28"/>
    <p:sldId id="371" r:id="rId29"/>
    <p:sldId id="891" r:id="rId30"/>
    <p:sldId id="880" r:id="rId31"/>
    <p:sldId id="566" r:id="rId32"/>
    <p:sldId id="567" r:id="rId33"/>
  </p:sldIdLst>
  <p:sldSz cx="9144000" cy="5143500" type="screen16x9"/>
  <p:notesSz cx="6858000" cy="9144000"/>
  <p:embeddedFontLst>
    <p:embeddedFont>
      <p:font typeface="Batang" panose="02030600000101010101" pitchFamily="18" charset="-127"/>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Georgia" panose="02040502050405020303" pitchFamily="18"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run Ross"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66FF33"/>
    <a:srgbClr val="99FF33"/>
    <a:srgbClr val="71AE02"/>
    <a:srgbClr val="BB02CE"/>
    <a:srgbClr val="B917AD"/>
    <a:srgbClr val="8623AD"/>
    <a:srgbClr val="A8CBEA"/>
    <a:srgbClr val="C5DCF1"/>
    <a:srgbClr val="A5D5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B7EC011-2E35-4136-944A-D668496BC194}">
  <a:tblStyle styleId="{8B7EC011-2E35-4136-944A-D668496BC19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9EFF7"/>
          </a:solidFill>
        </a:fill>
      </a:tcStyle>
    </a:wholeTbl>
    <a:band1H>
      <a:tcStyle>
        <a:tcBdr/>
        <a:fill>
          <a:solidFill>
            <a:srgbClr val="D0DEEF"/>
          </a:solidFill>
        </a:fill>
      </a:tcStyle>
    </a:band1H>
    <a:band1V>
      <a:tcStyle>
        <a:tcBdr/>
        <a:fill>
          <a:solidFill>
            <a:srgbClr val="D0DEEF"/>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3E13A884-E9D0-471A-9494-CA2458B0929A}" styleName="Table_1"/>
  <a:tblStyle styleId="{17A0B83D-8D9C-4059-A8C6-863BDB8D04B0}" styleName="Table_2">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273" autoAdjust="0"/>
  </p:normalViewPr>
  <p:slideViewPr>
    <p:cSldViewPr snapToGrid="0">
      <p:cViewPr varScale="1">
        <p:scale>
          <a:sx n="94" d="100"/>
          <a:sy n="94" d="100"/>
        </p:scale>
        <p:origin x="9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4251444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ciencedirect.com/science/article/pii/S0031320319301694?casa_token=RggsfQoQ16QAAAAA:iTYwARXsRqjh-htsMj4tvYPOZ4OXZAdU-rT_T56YSoE7GR2Bnhe1mdHl0YRYHagQ6eDXdYpiqg#bib004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lang="en" dirty="0"/>
          </a:p>
        </p:txBody>
      </p:sp>
      <p:sp>
        <p:nvSpPr>
          <p:cNvPr id="238" name="Shape 2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9879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531" name="Shape 5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056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Shape 181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This is zero shot ID. We want to go from description to identification.</a:t>
            </a:r>
          </a:p>
          <a:p>
            <a:pPr marL="0" marR="0" lvl="0" indent="0" algn="l" rtl="0">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The main question here is what can we learn from human vision. We don’t impose categories and see how much the image matches them. We do ID by asking for fine grained semantic categories, and then see if we can learn them from the images.</a:t>
            </a:r>
          </a:p>
          <a:p>
            <a:pPr marL="0" marR="0" lvl="0" indent="0" algn="l" rtl="0">
              <a:spcBef>
                <a:spcPts val="0"/>
              </a:spcBef>
              <a:buClr>
                <a:schemeClr val="dk1"/>
              </a:buClr>
              <a:buSzPct val="25000"/>
              <a:buFont typeface="Arial"/>
              <a:buNone/>
            </a:pPr>
            <a:r>
              <a:rPr lang="en" sz="1100" b="0" i="0" u="none" strike="noStrike" cap="none" dirty="0">
                <a:solidFill>
                  <a:schemeClr val="dk1"/>
                </a:solidFill>
                <a:latin typeface="Arial"/>
                <a:ea typeface="Arial"/>
                <a:cs typeface="Arial"/>
                <a:sym typeface="Arial"/>
              </a:rPr>
              <a:t>Note that Re-ID is largely about image matching and needs images from same viewpoint. It’s not attribute based search as ours are fine grained.</a:t>
            </a:r>
          </a:p>
        </p:txBody>
      </p:sp>
      <p:sp>
        <p:nvSpPr>
          <p:cNvPr id="1816" name="Shape 18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99800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Shape 181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This is zero shot ID. We want to go from description to identification.</a:t>
            </a:r>
          </a:p>
          <a:p>
            <a:pPr marL="0" marR="0" lvl="0" indent="0" algn="l" rtl="0">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The main question here is what can we learn from human vision. We don’t impose categories and see how much the image matches them. We do ID by asking for fine grained semantic categories, and then see if we can learn them from the images.</a:t>
            </a:r>
          </a:p>
          <a:p>
            <a:pPr marL="0" marR="0" lvl="0" indent="0" algn="l" rtl="0">
              <a:spcBef>
                <a:spcPts val="0"/>
              </a:spcBef>
              <a:buClr>
                <a:schemeClr val="dk1"/>
              </a:buClr>
              <a:buSzPct val="25000"/>
              <a:buFont typeface="Arial"/>
              <a:buNone/>
            </a:pPr>
            <a:r>
              <a:rPr lang="en" sz="1100" b="0" i="0" u="none" strike="noStrike" cap="none" dirty="0">
                <a:solidFill>
                  <a:schemeClr val="dk1"/>
                </a:solidFill>
                <a:latin typeface="Arial"/>
                <a:ea typeface="Arial"/>
                <a:cs typeface="Arial"/>
                <a:sym typeface="Arial"/>
              </a:rPr>
              <a:t>Note that Re-ID is largely about image matching and needs images from same viewpoint. It’s not attribute based search as ours are fine grained.</a:t>
            </a:r>
          </a:p>
        </p:txBody>
      </p:sp>
      <p:sp>
        <p:nvSpPr>
          <p:cNvPr id="1816" name="Shape 18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30436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6"/>
        <p:cNvGrpSpPr/>
        <p:nvPr/>
      </p:nvGrpSpPr>
      <p:grpSpPr>
        <a:xfrm>
          <a:off x="0" y="0"/>
          <a:ext cx="0" cy="0"/>
          <a:chOff x="0" y="0"/>
          <a:chExt cx="0" cy="0"/>
        </a:xfrm>
      </p:grpSpPr>
      <p:sp>
        <p:nvSpPr>
          <p:cNvPr id="3057" name="Shape 30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8" name="Shape 30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634590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4"/>
        <p:cNvGrpSpPr/>
        <p:nvPr/>
      </p:nvGrpSpPr>
      <p:grpSpPr>
        <a:xfrm>
          <a:off x="0" y="0"/>
          <a:ext cx="0" cy="0"/>
          <a:chOff x="0" y="0"/>
          <a:chExt cx="0" cy="0"/>
        </a:xfrm>
      </p:grpSpPr>
      <p:sp>
        <p:nvSpPr>
          <p:cNvPr id="2345" name="Shape 23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6" name="Shape 23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26948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40699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Where is Shakespeare?</a:t>
            </a:r>
          </a:p>
        </p:txBody>
      </p:sp>
    </p:spTree>
    <p:extLst>
      <p:ext uri="{BB962C8B-B14F-4D97-AF65-F5344CB8AC3E}">
        <p14:creationId xmlns:p14="http://schemas.microsoft.com/office/powerpoint/2010/main" val="1693483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CASIA-E </a:t>
            </a:r>
            <a:r>
              <a:rPr lang="en-GB" dirty="0">
                <a:hlinkClick r:id="rId3"/>
              </a:rPr>
              <a:t>[40]</a:t>
            </a:r>
            <a:r>
              <a:rPr lang="en-GB" dirty="0"/>
              <a:t>. It involves 1014 people with identity and corresponding soft biometrics. The dataset includes 3 types of scenes (simple static background scene#1, complex static background scene#2, and complex dynamic background scene#3), 2 vertical views (L: low vertical view with a height of 1.2 m and H: high vertical view with a height of 3.5 m), 13 horizontal views (from 0</a:t>
            </a:r>
            <a:r>
              <a:rPr lang="en-GB" baseline="30000" dirty="0"/>
              <a:t>∘</a:t>
            </a:r>
            <a:r>
              <a:rPr lang="en-GB" dirty="0"/>
              <a:t>to 180</a:t>
            </a:r>
            <a:r>
              <a:rPr lang="en-GB" baseline="30000" dirty="0"/>
              <a:t>∘</a:t>
            </a:r>
            <a:r>
              <a:rPr lang="en-GB" dirty="0"/>
              <a:t>at an interval of 15</a:t>
            </a:r>
            <a:r>
              <a:rPr lang="en-GB" baseline="30000" dirty="0"/>
              <a:t>∘</a:t>
            </a:r>
            <a:r>
              <a:rPr lang="en-GB" dirty="0"/>
              <a:t>) and 3 different walking conditions (NM: normal walking, CL: with a coat and BG: with a bag).</a:t>
            </a:r>
          </a:p>
          <a:p>
            <a:r>
              <a:rPr lang="en-GB" dirty="0"/>
              <a:t>Note the change in b/g complexity in CASIA E</a:t>
            </a:r>
          </a:p>
        </p:txBody>
      </p:sp>
    </p:spTree>
    <p:extLst>
      <p:ext uri="{BB962C8B-B14F-4D97-AF65-F5344CB8AC3E}">
        <p14:creationId xmlns:p14="http://schemas.microsoft.com/office/powerpoint/2010/main" val="2405627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Vice President Al Gore smiles as high school student Mark Wang, right, demonstrates an on-line interactive computer system in a computer class during Gore's visit to </a:t>
            </a:r>
            <a:r>
              <a:rPr lang="en-GB" dirty="0" err="1"/>
              <a:t>Monta</a:t>
            </a:r>
            <a:r>
              <a:rPr lang="en-GB" dirty="0"/>
              <a:t> Vista High School in Cupertino, California, Wednesday, Jan. 12, 1994</a:t>
            </a:r>
          </a:p>
          <a:p>
            <a:r>
              <a:rPr lang="en-GB" dirty="0"/>
              <a:t>Windows 95 was a year away</a:t>
            </a:r>
          </a:p>
          <a:p>
            <a:r>
              <a:rPr lang="en-GB" dirty="0"/>
              <a:t>Simon was released 1994. It was called Simon coz it was simple…</a:t>
            </a:r>
          </a:p>
        </p:txBody>
      </p:sp>
    </p:spTree>
    <p:extLst>
      <p:ext uri="{BB962C8B-B14F-4D97-AF65-F5344CB8AC3E}">
        <p14:creationId xmlns:p14="http://schemas.microsoft.com/office/powerpoint/2010/main" val="204552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77720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100" kern="1200" dirty="0">
                <a:solidFill>
                  <a:schemeClr val="tx1"/>
                </a:solidFill>
                <a:effectLst/>
                <a:latin typeface="+mn-lt"/>
                <a:ea typeface="+mn-ea"/>
                <a:cs typeface="+mn-cs"/>
              </a:rPr>
              <a:t>Gait Entropy Image (</a:t>
            </a:r>
            <a:r>
              <a:rPr lang="en-GB" sz="1100" kern="1200" dirty="0" err="1">
                <a:solidFill>
                  <a:schemeClr val="tx1"/>
                </a:solidFill>
                <a:effectLst/>
                <a:latin typeface="+mn-lt"/>
                <a:ea typeface="+mn-ea"/>
                <a:cs typeface="+mn-cs"/>
              </a:rPr>
              <a:t>GEnI</a:t>
            </a:r>
            <a:r>
              <a:rPr lang="en-GB" sz="1100" kern="1200" dirty="0">
                <a:solidFill>
                  <a:schemeClr val="tx1"/>
                </a:solidFill>
                <a:effectLst/>
                <a:latin typeface="+mn-lt"/>
                <a:ea typeface="+mn-ea"/>
                <a:cs typeface="+mn-cs"/>
              </a:rPr>
              <a:t>),Motion Silhouette Image (MSI), Gait Energy Image (GEI), and Shape Variation Based (SVB) </a:t>
            </a:r>
            <a:endParaRPr lang="en-GB" dirty="0"/>
          </a:p>
        </p:txBody>
      </p:sp>
    </p:spTree>
    <p:extLst>
      <p:ext uri="{BB962C8B-B14F-4D97-AF65-F5344CB8AC3E}">
        <p14:creationId xmlns:p14="http://schemas.microsoft.com/office/powerpoint/2010/main" val="1712662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1"/>
          <p:cNvSpPr>
            <a:spLocks noGrp="1" noChangeArrowheads="1"/>
          </p:cNvSpPr>
          <p:nvPr>
            <p:ph type="dt" sz="quarter" idx="1"/>
          </p:nvPr>
        </p:nvSpPr>
        <p:spPr>
          <a:noFill/>
        </p:spPr>
        <p:txBody>
          <a:bodyPr/>
          <a:lstStyle/>
          <a:p>
            <a:fld id="{2B023EFD-C040-4C43-8528-EAA73A57A597}" type="datetime1">
              <a:rPr lang="en-US" smtClean="0"/>
              <a:pPr/>
              <a:t>11/27/2020</a:t>
            </a:fld>
            <a:endParaRPr lang="en-US"/>
          </a:p>
        </p:txBody>
      </p:sp>
      <p:sp>
        <p:nvSpPr>
          <p:cNvPr id="33795" name="Rectangle 13"/>
          <p:cNvSpPr>
            <a:spLocks noGrp="1" noChangeArrowheads="1"/>
          </p:cNvSpPr>
          <p:nvPr>
            <p:ph type="sldNum" sz="quarter" idx="5"/>
          </p:nvPr>
        </p:nvSpPr>
        <p:spPr>
          <a:noFill/>
        </p:spPr>
        <p:txBody>
          <a:bodyPr/>
          <a:lstStyle/>
          <a:p>
            <a:fld id="{CF2567FC-EA1C-4E8E-99E9-0FD51F066E47}" type="slidenum">
              <a:rPr lang="en-US" smtClean="0"/>
              <a:pPr/>
              <a:t>16</a:t>
            </a:fld>
            <a:endParaRPr lang="en-US"/>
          </a:p>
        </p:txBody>
      </p:sp>
      <p:sp>
        <p:nvSpPr>
          <p:cNvPr id="33796" name="Rectangle 2"/>
          <p:cNvSpPr>
            <a:spLocks noGrp="1" noRot="1" noChangeAspect="1" noChangeArrowheads="1" noTextEdit="1"/>
          </p:cNvSpPr>
          <p:nvPr>
            <p:ph type="sldImg"/>
          </p:nvPr>
        </p:nvSpPr>
        <p:spPr>
          <a:xfrm>
            <a:off x="381000" y="685800"/>
            <a:ext cx="6096000" cy="3429000"/>
          </a:xfrm>
          <a:ln/>
        </p:spPr>
      </p:sp>
      <p:sp>
        <p:nvSpPr>
          <p:cNvPr id="33797" name="Rectangle 3"/>
          <p:cNvSpPr>
            <a:spLocks noGrp="1" noChangeArrowheads="1"/>
          </p:cNvSpPr>
          <p:nvPr>
            <p:ph type="body" idx="1"/>
          </p:nvPr>
        </p:nvSpPr>
        <p:spPr>
          <a:noFill/>
          <a:ln/>
        </p:spPr>
        <p:txBody>
          <a:bodyPr/>
          <a:lstStyle/>
          <a:p>
            <a:endParaRPr lang="en-GB"/>
          </a:p>
        </p:txBody>
      </p:sp>
    </p:spTree>
    <p:extLst>
      <p:ext uri="{BB962C8B-B14F-4D97-AF65-F5344CB8AC3E}">
        <p14:creationId xmlns:p14="http://schemas.microsoft.com/office/powerpoint/2010/main" val="1382546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Tina Fey at the start of her career</a:t>
            </a:r>
          </a:p>
        </p:txBody>
      </p:sp>
    </p:spTree>
    <p:extLst>
      <p:ext uri="{BB962C8B-B14F-4D97-AF65-F5344CB8AC3E}">
        <p14:creationId xmlns:p14="http://schemas.microsoft.com/office/powerpoint/2010/main" val="2230351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33333"/>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52" name="Shape 52"/>
          <p:cNvSpPr txBox="1">
            <a:spLocks noGrp="1"/>
          </p:cNvSpPr>
          <p:nvPr>
            <p:ph type="body" idx="1"/>
          </p:nvPr>
        </p:nvSpPr>
        <p:spPr>
          <a:xfrm>
            <a:off x="628650" y="1369218"/>
            <a:ext cx="7886699" cy="3263503"/>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SzPct val="122222"/>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SzPct val="122222"/>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1143000" y="841772"/>
            <a:ext cx="6858000" cy="1790700"/>
          </a:xfrm>
          <a:prstGeom prst="rect">
            <a:avLst/>
          </a:prstGeom>
          <a:noFill/>
          <a:ln>
            <a:noFill/>
          </a:ln>
        </p:spPr>
        <p:txBody>
          <a:bodyPr lIns="68575" tIns="68575" rIns="68575" bIns="68575" anchor="b" anchorCtr="0"/>
          <a:lstStyle>
            <a:lvl1pPr marL="0" marR="0" lvl="0" indent="0" algn="ctr"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66" name="Shape 66"/>
          <p:cNvSpPr txBox="1">
            <a:spLocks noGrp="1"/>
          </p:cNvSpPr>
          <p:nvPr>
            <p:ph type="subTitle" idx="1"/>
          </p:nvPr>
        </p:nvSpPr>
        <p:spPr>
          <a:xfrm>
            <a:off x="1143000" y="2701528"/>
            <a:ext cx="6858000" cy="1241821"/>
          </a:xfrm>
          <a:prstGeom prst="rect">
            <a:avLst/>
          </a:prstGeom>
          <a:noFill/>
          <a:ln>
            <a:noFill/>
          </a:ln>
        </p:spPr>
        <p:txBody>
          <a:bodyPr lIns="68575" tIns="68575" rIns="68575" bIns="68575" anchor="t" anchorCtr="0"/>
          <a:lstStyle>
            <a:lvl1pPr marL="0" marR="0" lvl="0" indent="0" algn="ctr" rtl="0">
              <a:lnSpc>
                <a:spcPct val="90000"/>
              </a:lnSpc>
              <a:spcBef>
                <a:spcPts val="800"/>
              </a:spcBef>
              <a:buClr>
                <a:schemeClr val="dk1"/>
              </a:buClr>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buClr>
                <a:schemeClr val="dk1"/>
              </a:buClr>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711411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74" name="Shape 74"/>
          <p:cNvSpPr txBox="1">
            <a:spLocks noGrp="1"/>
          </p:cNvSpPr>
          <p:nvPr>
            <p:ph type="body" idx="1"/>
          </p:nvPr>
        </p:nvSpPr>
        <p:spPr>
          <a:xfrm>
            <a:off x="628650" y="1369218"/>
            <a:ext cx="7886699" cy="3263503"/>
          </a:xfrm>
          <a:prstGeom prst="rect">
            <a:avLst/>
          </a:prstGeom>
          <a:solidFill>
            <a:schemeClr val="lt1"/>
          </a:solid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
        <p:nvSpPr>
          <p:cNvPr id="78" name="Shape 78"/>
          <p:cNvSpPr txBox="1">
            <a:spLocks noGrp="1"/>
          </p:cNvSpPr>
          <p:nvPr>
            <p:ph type="sldNum" idx="2"/>
          </p:nvPr>
        </p:nvSpPr>
        <p:spPr>
          <a:xfrm>
            <a:off x="102650" y="4698193"/>
            <a:ext cx="1428600" cy="342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r>
              <a:rPr lang="en" sz="900">
                <a:solidFill>
                  <a:srgbClr val="888888"/>
                </a:solidFill>
                <a:latin typeface="Calibri"/>
                <a:ea typeface="Calibri"/>
                <a:cs typeface="Calibri"/>
                <a:sym typeface="Calibri"/>
              </a:rPr>
              <a:t>/200</a:t>
            </a:r>
          </a:p>
        </p:txBody>
      </p:sp>
      <p:sp>
        <p:nvSpPr>
          <p:cNvPr id="79" name="Shape 79"/>
          <p:cNvSpPr txBox="1">
            <a:spLocks noGrp="1"/>
          </p:cNvSpPr>
          <p:nvPr>
            <p:ph type="sldNum" idx="3"/>
          </p:nvPr>
        </p:nvSpPr>
        <p:spPr>
          <a:xfrm>
            <a:off x="51775" y="4733925"/>
            <a:ext cx="549600" cy="342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r>
              <a:rPr lang="en" sz="900">
                <a:solidFill>
                  <a:srgbClr val="888888"/>
                </a:solidFill>
                <a:latin typeface="Calibri"/>
                <a:ea typeface="Calibri"/>
                <a:cs typeface="Calibri"/>
                <a:sym typeface="Calibri"/>
              </a:rPr>
              <a:t>/200</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0"/>
        <p:cNvGrpSpPr/>
        <p:nvPr/>
      </p:nvGrpSpPr>
      <p:grpSpPr>
        <a:xfrm>
          <a:off x="0" y="0"/>
          <a:ext cx="0" cy="0"/>
          <a:chOff x="0" y="0"/>
          <a:chExt cx="0" cy="0"/>
        </a:xfrm>
      </p:grpSpPr>
      <p:sp>
        <p:nvSpPr>
          <p:cNvPr id="81" name="Shape 81"/>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
        <p:nvSpPr>
          <p:cNvPr id="84" name="Shape 84"/>
          <p:cNvSpPr txBox="1">
            <a:spLocks noGrp="1"/>
          </p:cNvSpPr>
          <p:nvPr>
            <p:ph type="sldNum" idx="2"/>
          </p:nvPr>
        </p:nvSpPr>
        <p:spPr>
          <a:xfrm>
            <a:off x="51775" y="4733925"/>
            <a:ext cx="549600" cy="342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r>
              <a:rPr lang="en" sz="900">
                <a:solidFill>
                  <a:srgbClr val="888888"/>
                </a:solidFill>
                <a:latin typeface="Calibri"/>
                <a:ea typeface="Calibri"/>
                <a:cs typeface="Calibri"/>
                <a:sym typeface="Calibri"/>
              </a:rPr>
              <a:t>/200</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629840" y="342900"/>
            <a:ext cx="2949177" cy="1200149"/>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95" name="Shape 95"/>
          <p:cNvSpPr>
            <a:spLocks noGrp="1"/>
          </p:cNvSpPr>
          <p:nvPr>
            <p:ph type="pic" idx="2"/>
          </p:nvPr>
        </p:nvSpPr>
        <p:spPr>
          <a:xfrm>
            <a:off x="3887390" y="740568"/>
            <a:ext cx="4629149" cy="3655218"/>
          </a:xfrm>
          <a:prstGeom prst="rect">
            <a:avLst/>
          </a:prstGeom>
          <a:noFill/>
          <a:ln>
            <a:noFill/>
          </a:ln>
        </p:spPr>
        <p:txBody>
          <a:bodyPr lIns="68575" tIns="68575" rIns="68575" bIns="68575" anchor="t" anchorCtr="0"/>
          <a:lstStyle>
            <a:lvl1pPr marL="0" marR="0" lvl="0" indent="0" algn="l" rtl="0">
              <a:lnSpc>
                <a:spcPct val="90000"/>
              </a:lnSpc>
              <a:spcBef>
                <a:spcPts val="800"/>
              </a:spcBef>
              <a:buClr>
                <a:schemeClr val="dk1"/>
              </a:buClr>
              <a:buSzPct val="45833"/>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body" idx="1"/>
          </p:nvPr>
        </p:nvSpPr>
        <p:spPr>
          <a:xfrm>
            <a:off x="629840" y="1543050"/>
            <a:ext cx="2949177" cy="2858691"/>
          </a:xfrm>
          <a:prstGeom prst="rect">
            <a:avLst/>
          </a:prstGeom>
          <a:noFill/>
          <a:ln>
            <a:noFill/>
          </a:ln>
        </p:spPr>
        <p:txBody>
          <a:bodyPr lIns="68575" tIns="68575" rIns="68575" bIns="6857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
        <p:nvSpPr>
          <p:cNvPr id="100" name="Shape 100"/>
          <p:cNvSpPr txBox="1">
            <a:spLocks noGrp="1"/>
          </p:cNvSpPr>
          <p:nvPr>
            <p:ph type="sldNum" idx="3"/>
          </p:nvPr>
        </p:nvSpPr>
        <p:spPr>
          <a:xfrm>
            <a:off x="51775" y="4733925"/>
            <a:ext cx="549600" cy="342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r>
              <a:rPr lang="en" sz="900">
                <a:solidFill>
                  <a:srgbClr val="888888"/>
                </a:solidFill>
                <a:latin typeface="Calibri"/>
                <a:ea typeface="Calibri"/>
                <a:cs typeface="Calibri"/>
                <a:sym typeface="Calibri"/>
              </a:rPr>
              <a:t>/200</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623887" y="1282303"/>
            <a:ext cx="7886699" cy="2139552"/>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03" name="Shape 103"/>
          <p:cNvSpPr txBox="1">
            <a:spLocks noGrp="1"/>
          </p:cNvSpPr>
          <p:nvPr>
            <p:ph type="body" idx="1"/>
          </p:nvPr>
        </p:nvSpPr>
        <p:spPr>
          <a:xfrm>
            <a:off x="623887" y="3442097"/>
            <a:ext cx="7886699" cy="1125140"/>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888888"/>
              </a:buClr>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400"/>
              </a:spcBef>
              <a:buClr>
                <a:srgbClr val="888888"/>
              </a:buClr>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400"/>
              </a:spcBef>
              <a:buClr>
                <a:srgbClr val="888888"/>
              </a:buClr>
              <a:buFont typeface="Arial"/>
              <a:buNone/>
              <a:defRPr sz="140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04" name="Shape 104"/>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
        <p:nvSpPr>
          <p:cNvPr id="107" name="Shape 107"/>
          <p:cNvSpPr txBox="1">
            <a:spLocks noGrp="1"/>
          </p:cNvSpPr>
          <p:nvPr>
            <p:ph type="sldNum" idx="2"/>
          </p:nvPr>
        </p:nvSpPr>
        <p:spPr>
          <a:xfrm>
            <a:off x="51775" y="4733925"/>
            <a:ext cx="549600" cy="342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r>
              <a:rPr lang="en" sz="900">
                <a:solidFill>
                  <a:srgbClr val="888888"/>
                </a:solidFill>
                <a:latin typeface="Calibri"/>
                <a:ea typeface="Calibri"/>
                <a:cs typeface="Calibri"/>
                <a:sym typeface="Calibri"/>
              </a:rPr>
              <a:t>/200</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62984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10" name="Shape 110"/>
          <p:cNvSpPr txBox="1">
            <a:spLocks noGrp="1"/>
          </p:cNvSpPr>
          <p:nvPr>
            <p:ph type="body" idx="1"/>
          </p:nvPr>
        </p:nvSpPr>
        <p:spPr>
          <a:xfrm>
            <a:off x="629840" y="1260872"/>
            <a:ext cx="3868340" cy="617934"/>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body" idx="2"/>
          </p:nvPr>
        </p:nvSpPr>
        <p:spPr>
          <a:xfrm>
            <a:off x="629840" y="1878806"/>
            <a:ext cx="3868340" cy="2763441"/>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body" idx="3"/>
          </p:nvPr>
        </p:nvSpPr>
        <p:spPr>
          <a:xfrm>
            <a:off x="4629150" y="1260872"/>
            <a:ext cx="3887390" cy="617934"/>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4"/>
          </p:nvPr>
        </p:nvSpPr>
        <p:spPr>
          <a:xfrm>
            <a:off x="4629150" y="1878806"/>
            <a:ext cx="3887390" cy="2763441"/>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
        <p:nvSpPr>
          <p:cNvPr id="117" name="Shape 117"/>
          <p:cNvSpPr txBox="1">
            <a:spLocks noGrp="1"/>
          </p:cNvSpPr>
          <p:nvPr>
            <p:ph type="sldNum" idx="5"/>
          </p:nvPr>
        </p:nvSpPr>
        <p:spPr>
          <a:xfrm>
            <a:off x="51775" y="4733925"/>
            <a:ext cx="549600" cy="342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r>
              <a:rPr lang="en" sz="900">
                <a:solidFill>
                  <a:srgbClr val="888888"/>
                </a:solidFill>
                <a:latin typeface="Calibri"/>
                <a:ea typeface="Calibri"/>
                <a:cs typeface="Calibri"/>
                <a:sym typeface="Calibri"/>
              </a:rPr>
              <a:t>/200</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20" name="Shape 120"/>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
        <p:nvSpPr>
          <p:cNvPr id="123" name="Shape 123"/>
          <p:cNvSpPr txBox="1">
            <a:spLocks noGrp="1"/>
          </p:cNvSpPr>
          <p:nvPr>
            <p:ph type="sldNum" idx="2"/>
          </p:nvPr>
        </p:nvSpPr>
        <p:spPr>
          <a:xfrm>
            <a:off x="51775" y="4733925"/>
            <a:ext cx="549600" cy="342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r>
              <a:rPr lang="en" sz="900">
                <a:solidFill>
                  <a:srgbClr val="888888"/>
                </a:solidFill>
                <a:latin typeface="Calibri"/>
                <a:ea typeface="Calibri"/>
                <a:cs typeface="Calibri"/>
                <a:sym typeface="Calibri"/>
              </a:rPr>
              <a:t>/200</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629840" y="342900"/>
            <a:ext cx="2949177" cy="1200149"/>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26" name="Shape 126"/>
          <p:cNvSpPr txBox="1">
            <a:spLocks noGrp="1"/>
          </p:cNvSpPr>
          <p:nvPr>
            <p:ph type="body" idx="1"/>
          </p:nvPr>
        </p:nvSpPr>
        <p:spPr>
          <a:xfrm>
            <a:off x="3887390" y="740568"/>
            <a:ext cx="4629149" cy="3655218"/>
          </a:xfrm>
          <a:prstGeom prst="rect">
            <a:avLst/>
          </a:prstGeom>
          <a:noFill/>
          <a:ln>
            <a:noFill/>
          </a:ln>
        </p:spPr>
        <p:txBody>
          <a:bodyPr lIns="68575" tIns="68575" rIns="68575" bIns="68575" anchor="t" anchorCtr="0"/>
          <a:lstStyle>
            <a:lvl1pPr marL="177800" marR="0" lvl="0" indent="-25400" algn="l" rtl="0">
              <a:lnSpc>
                <a:spcPct val="90000"/>
              </a:lnSpc>
              <a:spcBef>
                <a:spcPts val="8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body" idx="2"/>
          </p:nvPr>
        </p:nvSpPr>
        <p:spPr>
          <a:xfrm>
            <a:off x="629840" y="1543050"/>
            <a:ext cx="2949177" cy="2858691"/>
          </a:xfrm>
          <a:prstGeom prst="rect">
            <a:avLst/>
          </a:prstGeom>
          <a:noFill/>
          <a:ln>
            <a:noFill/>
          </a:ln>
        </p:spPr>
        <p:txBody>
          <a:bodyPr lIns="68575" tIns="68575" rIns="68575" bIns="6857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
        <p:nvSpPr>
          <p:cNvPr id="131" name="Shape 131"/>
          <p:cNvSpPr txBox="1">
            <a:spLocks noGrp="1"/>
          </p:cNvSpPr>
          <p:nvPr>
            <p:ph type="sldNum" idx="3"/>
          </p:nvPr>
        </p:nvSpPr>
        <p:spPr>
          <a:xfrm>
            <a:off x="51775" y="4733925"/>
            <a:ext cx="549600" cy="342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r>
              <a:rPr lang="en" sz="900">
                <a:solidFill>
                  <a:srgbClr val="888888"/>
                </a:solidFill>
                <a:latin typeface="Calibri"/>
                <a:ea typeface="Calibri"/>
                <a:cs typeface="Calibri"/>
                <a:sym typeface="Calibri"/>
              </a:rPr>
              <a:t>/200</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34" name="Shape 134"/>
          <p:cNvSpPr txBox="1">
            <a:spLocks noGrp="1"/>
          </p:cNvSpPr>
          <p:nvPr>
            <p:ph type="body" idx="1"/>
          </p:nvPr>
        </p:nvSpPr>
        <p:spPr>
          <a:xfrm rot="5400000">
            <a:off x="2940248" y="-942379"/>
            <a:ext cx="3263503" cy="7886699"/>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
        <p:nvSpPr>
          <p:cNvPr id="138" name="Shape 138"/>
          <p:cNvSpPr txBox="1">
            <a:spLocks noGrp="1"/>
          </p:cNvSpPr>
          <p:nvPr>
            <p:ph type="sldNum" idx="2"/>
          </p:nvPr>
        </p:nvSpPr>
        <p:spPr>
          <a:xfrm>
            <a:off x="51775" y="4733925"/>
            <a:ext cx="549600" cy="342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r>
              <a:rPr lang="en" sz="900">
                <a:solidFill>
                  <a:srgbClr val="888888"/>
                </a:solidFill>
                <a:latin typeface="Calibri"/>
                <a:ea typeface="Calibri"/>
                <a:cs typeface="Calibri"/>
                <a:sym typeface="Calibri"/>
              </a:rPr>
              <a:t>/200</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rot="5400000">
            <a:off x="5350073" y="1467445"/>
            <a:ext cx="4358878" cy="1971674"/>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41" name="Shape 141"/>
          <p:cNvSpPr txBox="1">
            <a:spLocks noGrp="1"/>
          </p:cNvSpPr>
          <p:nvPr>
            <p:ph type="body" idx="1"/>
          </p:nvPr>
        </p:nvSpPr>
        <p:spPr>
          <a:xfrm rot="5400000">
            <a:off x="1349573" y="-447079"/>
            <a:ext cx="4358878" cy="5800724"/>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
        <p:nvSpPr>
          <p:cNvPr id="145" name="Shape 145"/>
          <p:cNvSpPr txBox="1">
            <a:spLocks noGrp="1"/>
          </p:cNvSpPr>
          <p:nvPr>
            <p:ph type="sldNum" idx="2"/>
          </p:nvPr>
        </p:nvSpPr>
        <p:spPr>
          <a:xfrm>
            <a:off x="51775" y="4733925"/>
            <a:ext cx="549600" cy="342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r>
              <a:rPr lang="en" sz="900">
                <a:solidFill>
                  <a:srgbClr val="888888"/>
                </a:solidFill>
                <a:latin typeface="Calibri"/>
                <a:ea typeface="Calibri"/>
                <a:cs typeface="Calibri"/>
                <a:sym typeface="Calibri"/>
              </a:rPr>
              <a:t>/200</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46"/>
        <p:cNvGrpSpPr/>
        <p:nvPr/>
      </p:nvGrpSpPr>
      <p:grpSpPr>
        <a:xfrm>
          <a:off x="0" y="0"/>
          <a:ext cx="0" cy="0"/>
          <a:chOff x="0" y="0"/>
          <a:chExt cx="0" cy="0"/>
        </a:xfrm>
      </p:grpSpPr>
      <p:sp>
        <p:nvSpPr>
          <p:cNvPr id="147" name="Shape 147"/>
          <p:cNvSpPr txBox="1">
            <a:spLocks noGrp="1"/>
          </p:cNvSpPr>
          <p:nvPr>
            <p:ph type="ctrTitle"/>
          </p:nvPr>
        </p:nvSpPr>
        <p:spPr>
          <a:xfrm>
            <a:off x="685800" y="1597819"/>
            <a:ext cx="7772400" cy="1102518"/>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48" name="Shape 148"/>
          <p:cNvSpPr txBox="1">
            <a:spLocks noGrp="1"/>
          </p:cNvSpPr>
          <p:nvPr>
            <p:ph type="subTitle" idx="1"/>
          </p:nvPr>
        </p:nvSpPr>
        <p:spPr>
          <a:xfrm>
            <a:off x="1371600" y="2914650"/>
            <a:ext cx="6400799" cy="1314450"/>
          </a:xfrm>
          <a:prstGeom prst="rect">
            <a:avLst/>
          </a:prstGeom>
          <a:noFill/>
          <a:ln>
            <a:noFill/>
          </a:ln>
        </p:spPr>
        <p:txBody>
          <a:bodyPr lIns="68575" tIns="68575" rIns="68575" bIns="68575" anchor="t" anchorCtr="0"/>
          <a:lstStyle>
            <a:lvl1pPr marL="0" marR="0" lvl="0" indent="0" algn="ctr" rtl="0">
              <a:lnSpc>
                <a:spcPct val="90000"/>
              </a:lnSpc>
              <a:spcBef>
                <a:spcPts val="800"/>
              </a:spcBef>
              <a:buClr>
                <a:schemeClr val="dk1"/>
              </a:buClr>
              <a:buFont typeface="Arial"/>
              <a:buNone/>
              <a:defRPr sz="21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buClr>
                <a:schemeClr val="dk1"/>
              </a:buClr>
              <a:buFont typeface="Arial"/>
              <a:buNone/>
              <a:defRPr sz="18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Font typeface="Arial"/>
              <a:buNone/>
              <a:defRPr sz="15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sldNum" idx="12"/>
          </p:nvPr>
        </p:nvSpPr>
        <p:spPr>
          <a:xfrm>
            <a:off x="2565626" y="4677965"/>
            <a:ext cx="647699" cy="357187"/>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000000"/>
                </a:solidFill>
                <a:latin typeface="Calibri"/>
                <a:ea typeface="Calibri"/>
                <a:cs typeface="Calibri"/>
                <a:sym typeface="Calibri"/>
              </a:rPr>
              <a:t>‹#›</a:t>
            </a:fld>
            <a:endParaRPr lang="en" sz="900">
              <a:solidFill>
                <a:srgbClr val="000000"/>
              </a:solidFill>
              <a:latin typeface="Calibri"/>
              <a:ea typeface="Calibri"/>
              <a:cs typeface="Calibri"/>
              <a:sym typeface="Calibri"/>
            </a:endParaRPr>
          </a:p>
        </p:txBody>
      </p:sp>
      <p:sp>
        <p:nvSpPr>
          <p:cNvPr id="150" name="Shape 150"/>
          <p:cNvSpPr txBox="1">
            <a:spLocks noGrp="1"/>
          </p:cNvSpPr>
          <p:nvPr>
            <p:ph type="sldNum" idx="2"/>
          </p:nvPr>
        </p:nvSpPr>
        <p:spPr>
          <a:xfrm>
            <a:off x="51775" y="4733925"/>
            <a:ext cx="549600" cy="342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r>
              <a:rPr lang="en" sz="900">
                <a:solidFill>
                  <a:srgbClr val="888888"/>
                </a:solidFill>
                <a:latin typeface="Calibri"/>
                <a:ea typeface="Calibri"/>
                <a:cs typeface="Calibri"/>
                <a:sym typeface="Calibri"/>
              </a:rPr>
              <a:t>/200</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Title Slide">
    <p:spTree>
      <p:nvGrpSpPr>
        <p:cNvPr id="1" name="Shape 151"/>
        <p:cNvGrpSpPr/>
        <p:nvPr/>
      </p:nvGrpSpPr>
      <p:grpSpPr>
        <a:xfrm>
          <a:off x="0" y="0"/>
          <a:ext cx="0" cy="0"/>
          <a:chOff x="0" y="0"/>
          <a:chExt cx="0" cy="0"/>
        </a:xfrm>
      </p:grpSpPr>
      <p:sp>
        <p:nvSpPr>
          <p:cNvPr id="152" name="Shape 152"/>
          <p:cNvSpPr txBox="1">
            <a:spLocks noGrp="1"/>
          </p:cNvSpPr>
          <p:nvPr>
            <p:ph type="ctrTitle"/>
          </p:nvPr>
        </p:nvSpPr>
        <p:spPr>
          <a:xfrm>
            <a:off x="685800" y="1597819"/>
            <a:ext cx="7772400" cy="1102518"/>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53" name="Shape 153"/>
          <p:cNvSpPr txBox="1">
            <a:spLocks noGrp="1"/>
          </p:cNvSpPr>
          <p:nvPr>
            <p:ph type="subTitle" idx="1"/>
          </p:nvPr>
        </p:nvSpPr>
        <p:spPr>
          <a:xfrm>
            <a:off x="1371600" y="2914650"/>
            <a:ext cx="6400799" cy="1314450"/>
          </a:xfrm>
          <a:prstGeom prst="rect">
            <a:avLst/>
          </a:prstGeom>
          <a:noFill/>
          <a:ln>
            <a:noFill/>
          </a:ln>
        </p:spPr>
        <p:txBody>
          <a:bodyPr lIns="68575" tIns="68575" rIns="68575" bIns="68575" anchor="t" anchorCtr="0"/>
          <a:lstStyle>
            <a:lvl1pPr marL="0" marR="0" lvl="0" indent="0" algn="ctr" rtl="0">
              <a:lnSpc>
                <a:spcPct val="90000"/>
              </a:lnSpc>
              <a:spcBef>
                <a:spcPts val="800"/>
              </a:spcBef>
              <a:buClr>
                <a:schemeClr val="dk1"/>
              </a:buClr>
              <a:buFont typeface="Arial"/>
              <a:buNone/>
              <a:defRPr sz="21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buClr>
                <a:schemeClr val="dk1"/>
              </a:buClr>
              <a:buFont typeface="Arial"/>
              <a:buNone/>
              <a:defRPr sz="18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Font typeface="Arial"/>
              <a:buNone/>
              <a:defRPr sz="15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sldNum" idx="12"/>
          </p:nvPr>
        </p:nvSpPr>
        <p:spPr>
          <a:xfrm>
            <a:off x="2565626" y="4677965"/>
            <a:ext cx="647699" cy="357187"/>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000000"/>
                </a:solidFill>
                <a:latin typeface="Calibri"/>
                <a:ea typeface="Calibri"/>
                <a:cs typeface="Calibri"/>
                <a:sym typeface="Calibri"/>
              </a:rPr>
              <a:t>‹#›</a:t>
            </a:fld>
            <a:endParaRPr lang="en" sz="900">
              <a:solidFill>
                <a:srgbClr val="000000"/>
              </a:solidFill>
              <a:latin typeface="Calibri"/>
              <a:ea typeface="Calibri"/>
              <a:cs typeface="Calibri"/>
              <a:sym typeface="Calibri"/>
            </a:endParaRPr>
          </a:p>
        </p:txBody>
      </p:sp>
      <p:sp>
        <p:nvSpPr>
          <p:cNvPr id="155" name="Shape 155"/>
          <p:cNvSpPr txBox="1">
            <a:spLocks noGrp="1"/>
          </p:cNvSpPr>
          <p:nvPr>
            <p:ph type="sldNum" idx="2"/>
          </p:nvPr>
        </p:nvSpPr>
        <p:spPr>
          <a:xfrm>
            <a:off x="51775" y="4733925"/>
            <a:ext cx="549600" cy="342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r>
              <a:rPr lang="en" sz="900">
                <a:solidFill>
                  <a:srgbClr val="888888"/>
                </a:solidFill>
                <a:latin typeface="Calibri"/>
                <a:ea typeface="Calibri"/>
                <a:cs typeface="Calibri"/>
                <a:sym typeface="Calibri"/>
              </a:rPr>
              <a:t>/200</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_Title Slide">
    <p:spTree>
      <p:nvGrpSpPr>
        <p:cNvPr id="1" name="Shape 156"/>
        <p:cNvGrpSpPr/>
        <p:nvPr/>
      </p:nvGrpSpPr>
      <p:grpSpPr>
        <a:xfrm>
          <a:off x="0" y="0"/>
          <a:ext cx="0" cy="0"/>
          <a:chOff x="0" y="0"/>
          <a:chExt cx="0" cy="0"/>
        </a:xfrm>
      </p:grpSpPr>
      <p:sp>
        <p:nvSpPr>
          <p:cNvPr id="157" name="Shape 157"/>
          <p:cNvSpPr txBox="1">
            <a:spLocks noGrp="1"/>
          </p:cNvSpPr>
          <p:nvPr>
            <p:ph type="ctrTitle"/>
          </p:nvPr>
        </p:nvSpPr>
        <p:spPr>
          <a:xfrm>
            <a:off x="685800" y="1597819"/>
            <a:ext cx="7772400" cy="1102518"/>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58" name="Shape 158"/>
          <p:cNvSpPr txBox="1">
            <a:spLocks noGrp="1"/>
          </p:cNvSpPr>
          <p:nvPr>
            <p:ph type="subTitle" idx="1"/>
          </p:nvPr>
        </p:nvSpPr>
        <p:spPr>
          <a:xfrm>
            <a:off x="1371600" y="2914650"/>
            <a:ext cx="6400799" cy="1314450"/>
          </a:xfrm>
          <a:prstGeom prst="rect">
            <a:avLst/>
          </a:prstGeom>
          <a:noFill/>
          <a:ln>
            <a:noFill/>
          </a:ln>
        </p:spPr>
        <p:txBody>
          <a:bodyPr lIns="68575" tIns="68575" rIns="68575" bIns="68575" anchor="t" anchorCtr="0"/>
          <a:lstStyle>
            <a:lvl1pPr marL="0" marR="0" lvl="0" indent="0" algn="ctr" rtl="0">
              <a:lnSpc>
                <a:spcPct val="90000"/>
              </a:lnSpc>
              <a:spcBef>
                <a:spcPts val="800"/>
              </a:spcBef>
              <a:buClr>
                <a:schemeClr val="dk1"/>
              </a:buClr>
              <a:buFont typeface="Arial"/>
              <a:buNone/>
              <a:defRPr sz="21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buClr>
                <a:schemeClr val="dk1"/>
              </a:buClr>
              <a:buFont typeface="Arial"/>
              <a:buNone/>
              <a:defRPr sz="18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Font typeface="Arial"/>
              <a:buNone/>
              <a:defRPr sz="15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ftr" idx="11"/>
          </p:nvPr>
        </p:nvSpPr>
        <p:spPr>
          <a:xfrm>
            <a:off x="468313" y="4677965"/>
            <a:ext cx="1970087" cy="357187"/>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sldNum" idx="12"/>
          </p:nvPr>
        </p:nvSpPr>
        <p:spPr>
          <a:xfrm>
            <a:off x="2565399" y="4677965"/>
            <a:ext cx="647699" cy="357187"/>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010000"/>
                </a:solidFill>
                <a:latin typeface="Calibri"/>
                <a:ea typeface="Calibri"/>
                <a:cs typeface="Calibri"/>
                <a:sym typeface="Calibri"/>
              </a:rPr>
              <a:t>‹#›</a:t>
            </a:fld>
            <a:endParaRPr lang="en" sz="900">
              <a:solidFill>
                <a:srgbClr val="010000"/>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1143000" y="841772"/>
            <a:ext cx="6858000" cy="1790700"/>
          </a:xfrm>
          <a:prstGeom prst="rect">
            <a:avLst/>
          </a:prstGeom>
          <a:noFill/>
          <a:ln>
            <a:noFill/>
          </a:ln>
        </p:spPr>
        <p:txBody>
          <a:bodyPr lIns="68575" tIns="68575" rIns="68575" bIns="68575" anchor="b" anchorCtr="0"/>
          <a:lstStyle>
            <a:lvl1pPr marL="0" marR="0" lvl="0" indent="0" algn="ctr"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66" name="Shape 66"/>
          <p:cNvSpPr txBox="1">
            <a:spLocks noGrp="1"/>
          </p:cNvSpPr>
          <p:nvPr>
            <p:ph type="subTitle" idx="1"/>
          </p:nvPr>
        </p:nvSpPr>
        <p:spPr>
          <a:xfrm>
            <a:off x="1143000" y="2701528"/>
            <a:ext cx="6858000" cy="1241821"/>
          </a:xfrm>
          <a:prstGeom prst="rect">
            <a:avLst/>
          </a:prstGeom>
          <a:noFill/>
          <a:ln>
            <a:noFill/>
          </a:ln>
        </p:spPr>
        <p:txBody>
          <a:bodyPr lIns="68575" tIns="68575" rIns="68575" bIns="68575" anchor="t" anchorCtr="0"/>
          <a:lstStyle>
            <a:lvl1pPr marL="0" marR="0" lvl="0" indent="0" algn="ctr" rtl="0">
              <a:lnSpc>
                <a:spcPct val="90000"/>
              </a:lnSpc>
              <a:spcBef>
                <a:spcPts val="800"/>
              </a:spcBef>
              <a:buClr>
                <a:schemeClr val="dk1"/>
              </a:buClr>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buClr>
                <a:schemeClr val="dk1"/>
              </a:buClr>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798993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A5316A3-9A52-4073-88E9-1F0525049C7A}" type="datetimeFigureOut">
              <a:rPr lang="en-GB" smtClean="0"/>
              <a:t>27/11/2020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85E731-13F3-47C7-934F-B711E540E61A}" type="slidenum">
              <a:rPr lang="en-GB" smtClean="0"/>
              <a:t>‹#›</a:t>
            </a:fld>
            <a:endParaRPr lang="en-GB"/>
          </a:p>
        </p:txBody>
      </p:sp>
    </p:spTree>
    <p:extLst>
      <p:ext uri="{BB962C8B-B14F-4D97-AF65-F5344CB8AC3E}">
        <p14:creationId xmlns:p14="http://schemas.microsoft.com/office/powerpoint/2010/main" val="2833500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628650" y="273841"/>
            <a:ext cx="7886698" cy="99417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249" name="Shape 249"/>
          <p:cNvSpPr txBox="1">
            <a:spLocks noGrp="1"/>
          </p:cNvSpPr>
          <p:nvPr>
            <p:ph type="body" idx="1"/>
          </p:nvPr>
        </p:nvSpPr>
        <p:spPr>
          <a:xfrm>
            <a:off x="628650" y="1369216"/>
            <a:ext cx="7886698" cy="3263503"/>
          </a:xfrm>
          <a:prstGeom prst="rect">
            <a:avLst/>
          </a:prstGeom>
          <a:solidFill>
            <a:schemeClr val="lt1"/>
          </a:solidFill>
          <a:ln>
            <a:noFill/>
          </a:ln>
        </p:spPr>
        <p:txBody>
          <a:bodyPr lIns="91425" tIns="91425" rIns="91425" bIns="91425" anchor="t" anchorCtr="0"/>
          <a:lstStyle>
            <a:lvl1pPr marL="177800" marR="0" lvl="0" indent="22225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1651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079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50" name="Shape 250"/>
          <p:cNvSpPr txBox="1">
            <a:spLocks noGrp="1"/>
          </p:cNvSpPr>
          <p:nvPr>
            <p:ph type="dt" idx="10"/>
          </p:nvPr>
        </p:nvSpPr>
        <p:spPr>
          <a:xfrm>
            <a:off x="628650" y="4767262"/>
            <a:ext cx="2057398" cy="27384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51" name="Shape 251"/>
          <p:cNvSpPr txBox="1">
            <a:spLocks noGrp="1"/>
          </p:cNvSpPr>
          <p:nvPr>
            <p:ph type="ftr" idx="11"/>
          </p:nvPr>
        </p:nvSpPr>
        <p:spPr>
          <a:xfrm>
            <a:off x="3028950" y="4767262"/>
            <a:ext cx="3086098" cy="273842"/>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52" name="Shape 252"/>
          <p:cNvSpPr txBox="1">
            <a:spLocks noGrp="1"/>
          </p:cNvSpPr>
          <p:nvPr>
            <p:ph type="sldNum" idx="12"/>
          </p:nvPr>
        </p:nvSpPr>
        <p:spPr>
          <a:xfrm>
            <a:off x="6457950" y="4767262"/>
            <a:ext cx="2057398" cy="273842"/>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623887" y="1282303"/>
            <a:ext cx="7886698" cy="2139550"/>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275" name="Shape 275"/>
          <p:cNvSpPr txBox="1">
            <a:spLocks noGrp="1"/>
          </p:cNvSpPr>
          <p:nvPr>
            <p:ph type="body" idx="1"/>
          </p:nvPr>
        </p:nvSpPr>
        <p:spPr>
          <a:xfrm>
            <a:off x="623887" y="3442096"/>
            <a:ext cx="7886698" cy="1125140"/>
          </a:xfrm>
          <a:prstGeom prst="rect">
            <a:avLst/>
          </a:prstGeom>
          <a:noFill/>
          <a:ln>
            <a:noFill/>
          </a:ln>
        </p:spPr>
        <p:txBody>
          <a:bodyPr lIns="91425" tIns="91425" rIns="91425" bIns="91425" anchor="t" anchorCtr="0"/>
          <a:lstStyle>
            <a:lvl1pPr marL="0" marR="0" lvl="0" indent="0" algn="l" rtl="0">
              <a:lnSpc>
                <a:spcPct val="90000"/>
              </a:lnSpc>
              <a:spcBef>
                <a:spcPts val="80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4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40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76" name="Shape 276"/>
          <p:cNvSpPr txBox="1">
            <a:spLocks noGrp="1"/>
          </p:cNvSpPr>
          <p:nvPr>
            <p:ph type="dt" idx="10"/>
          </p:nvPr>
        </p:nvSpPr>
        <p:spPr>
          <a:xfrm>
            <a:off x="628650" y="4767262"/>
            <a:ext cx="2057398" cy="27384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77" name="Shape 277"/>
          <p:cNvSpPr txBox="1">
            <a:spLocks noGrp="1"/>
          </p:cNvSpPr>
          <p:nvPr>
            <p:ph type="ftr" idx="11"/>
          </p:nvPr>
        </p:nvSpPr>
        <p:spPr>
          <a:xfrm>
            <a:off x="3028950" y="4767262"/>
            <a:ext cx="3086098" cy="273842"/>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78" name="Shape 278"/>
          <p:cNvSpPr txBox="1">
            <a:spLocks noGrp="1"/>
          </p:cNvSpPr>
          <p:nvPr>
            <p:ph type="sldNum" idx="12"/>
          </p:nvPr>
        </p:nvSpPr>
        <p:spPr>
          <a:xfrm>
            <a:off x="6457950" y="4767262"/>
            <a:ext cx="2057398" cy="273842"/>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629839" y="273841"/>
            <a:ext cx="7886698" cy="99417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281" name="Shape 281"/>
          <p:cNvSpPr txBox="1">
            <a:spLocks noGrp="1"/>
          </p:cNvSpPr>
          <p:nvPr>
            <p:ph type="body" idx="1"/>
          </p:nvPr>
        </p:nvSpPr>
        <p:spPr>
          <a:xfrm>
            <a:off x="629839" y="1260870"/>
            <a:ext cx="3868340" cy="617934"/>
          </a:xfrm>
          <a:prstGeom prst="rect">
            <a:avLst/>
          </a:prstGeom>
          <a:noFill/>
          <a:ln>
            <a:noFill/>
          </a:ln>
        </p:spPr>
        <p:txBody>
          <a:bodyPr lIns="91425" tIns="91425" rIns="91425" bIns="91425" anchor="b" anchorCtr="0"/>
          <a:lstStyle>
            <a:lvl1pPr marL="0" marR="0" lvl="0" indent="0" algn="l" rtl="0">
              <a:lnSpc>
                <a:spcPct val="90000"/>
              </a:lnSpc>
              <a:spcBef>
                <a:spcPts val="8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282" name="Shape 282"/>
          <p:cNvSpPr txBox="1">
            <a:spLocks noGrp="1"/>
          </p:cNvSpPr>
          <p:nvPr>
            <p:ph type="body" idx="2"/>
          </p:nvPr>
        </p:nvSpPr>
        <p:spPr>
          <a:xfrm>
            <a:off x="629839" y="1878806"/>
            <a:ext cx="3868340" cy="2763440"/>
          </a:xfrm>
          <a:prstGeom prst="rect">
            <a:avLst/>
          </a:prstGeom>
          <a:noFill/>
          <a:ln>
            <a:noFill/>
          </a:ln>
        </p:spPr>
        <p:txBody>
          <a:bodyPr lIns="91425" tIns="91425" rIns="91425" bIns="91425" anchor="t" anchorCtr="0"/>
          <a:lstStyle>
            <a:lvl1pPr marL="177800" marR="0" lvl="0" indent="22225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1651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079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3" name="Shape 283"/>
          <p:cNvSpPr txBox="1">
            <a:spLocks noGrp="1"/>
          </p:cNvSpPr>
          <p:nvPr>
            <p:ph type="body" idx="3"/>
          </p:nvPr>
        </p:nvSpPr>
        <p:spPr>
          <a:xfrm>
            <a:off x="4629150" y="1260870"/>
            <a:ext cx="3887388" cy="617934"/>
          </a:xfrm>
          <a:prstGeom prst="rect">
            <a:avLst/>
          </a:prstGeom>
          <a:noFill/>
          <a:ln>
            <a:noFill/>
          </a:ln>
        </p:spPr>
        <p:txBody>
          <a:bodyPr lIns="91425" tIns="91425" rIns="91425" bIns="91425" anchor="b" anchorCtr="0"/>
          <a:lstStyle>
            <a:lvl1pPr marL="0" marR="0" lvl="0" indent="0" algn="l" rtl="0">
              <a:lnSpc>
                <a:spcPct val="90000"/>
              </a:lnSpc>
              <a:spcBef>
                <a:spcPts val="8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284" name="Shape 284"/>
          <p:cNvSpPr txBox="1">
            <a:spLocks noGrp="1"/>
          </p:cNvSpPr>
          <p:nvPr>
            <p:ph type="body" idx="4"/>
          </p:nvPr>
        </p:nvSpPr>
        <p:spPr>
          <a:xfrm>
            <a:off x="4629150" y="1878806"/>
            <a:ext cx="3887388" cy="2763440"/>
          </a:xfrm>
          <a:prstGeom prst="rect">
            <a:avLst/>
          </a:prstGeom>
          <a:noFill/>
          <a:ln>
            <a:noFill/>
          </a:ln>
        </p:spPr>
        <p:txBody>
          <a:bodyPr lIns="91425" tIns="91425" rIns="91425" bIns="91425" anchor="t" anchorCtr="0"/>
          <a:lstStyle>
            <a:lvl1pPr marL="177800" marR="0" lvl="0" indent="22225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1651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079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5" name="Shape 285"/>
          <p:cNvSpPr txBox="1">
            <a:spLocks noGrp="1"/>
          </p:cNvSpPr>
          <p:nvPr>
            <p:ph type="dt" idx="10"/>
          </p:nvPr>
        </p:nvSpPr>
        <p:spPr>
          <a:xfrm>
            <a:off x="628650" y="4767262"/>
            <a:ext cx="2057398" cy="27384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86" name="Shape 286"/>
          <p:cNvSpPr txBox="1">
            <a:spLocks noGrp="1"/>
          </p:cNvSpPr>
          <p:nvPr>
            <p:ph type="ftr" idx="11"/>
          </p:nvPr>
        </p:nvSpPr>
        <p:spPr>
          <a:xfrm>
            <a:off x="3028950" y="4767262"/>
            <a:ext cx="3086098" cy="273842"/>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87" name="Shape 287"/>
          <p:cNvSpPr txBox="1">
            <a:spLocks noGrp="1"/>
          </p:cNvSpPr>
          <p:nvPr>
            <p:ph type="sldNum" idx="12"/>
          </p:nvPr>
        </p:nvSpPr>
        <p:spPr>
          <a:xfrm>
            <a:off x="6457950" y="4767262"/>
            <a:ext cx="2057398" cy="273842"/>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628650" y="273841"/>
            <a:ext cx="7886698" cy="99417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290" name="Shape 290"/>
          <p:cNvSpPr txBox="1">
            <a:spLocks noGrp="1"/>
          </p:cNvSpPr>
          <p:nvPr>
            <p:ph type="dt" idx="10"/>
          </p:nvPr>
        </p:nvSpPr>
        <p:spPr>
          <a:xfrm>
            <a:off x="628650" y="4767262"/>
            <a:ext cx="2057398" cy="27384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91" name="Shape 291"/>
          <p:cNvSpPr txBox="1">
            <a:spLocks noGrp="1"/>
          </p:cNvSpPr>
          <p:nvPr>
            <p:ph type="ftr" idx="11"/>
          </p:nvPr>
        </p:nvSpPr>
        <p:spPr>
          <a:xfrm>
            <a:off x="3028950" y="4767262"/>
            <a:ext cx="3086098" cy="273842"/>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92" name="Shape 292"/>
          <p:cNvSpPr txBox="1">
            <a:spLocks noGrp="1"/>
          </p:cNvSpPr>
          <p:nvPr>
            <p:ph type="sldNum" idx="12"/>
          </p:nvPr>
        </p:nvSpPr>
        <p:spPr>
          <a:xfrm>
            <a:off x="6457950" y="4767262"/>
            <a:ext cx="2057398" cy="273842"/>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629839" y="342900"/>
            <a:ext cx="2949176" cy="1200147"/>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295" name="Shape 295"/>
          <p:cNvSpPr txBox="1">
            <a:spLocks noGrp="1"/>
          </p:cNvSpPr>
          <p:nvPr>
            <p:ph type="body" idx="1"/>
          </p:nvPr>
        </p:nvSpPr>
        <p:spPr>
          <a:xfrm>
            <a:off x="3887389" y="740568"/>
            <a:ext cx="4629149" cy="3655217"/>
          </a:xfrm>
          <a:prstGeom prst="rect">
            <a:avLst/>
          </a:prstGeom>
          <a:noFill/>
          <a:ln>
            <a:noFill/>
          </a:ln>
        </p:spPr>
        <p:txBody>
          <a:bodyPr lIns="91425" tIns="91425" rIns="91425" bIns="91425" anchor="t" anchorCtr="0"/>
          <a:lstStyle>
            <a:lvl1pPr marL="177800" marR="0" lvl="0" indent="279400" algn="l" rtl="0">
              <a:lnSpc>
                <a:spcPct val="90000"/>
              </a:lnSpc>
              <a:spcBef>
                <a:spcPts val="8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222250" algn="l" rtl="0">
              <a:lnSpc>
                <a:spcPct val="90000"/>
              </a:lnSpc>
              <a:spcBef>
                <a:spcPts val="4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1651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1079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1079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1079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1079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1079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1079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96" name="Shape 296"/>
          <p:cNvSpPr txBox="1">
            <a:spLocks noGrp="1"/>
          </p:cNvSpPr>
          <p:nvPr>
            <p:ph type="body" idx="2"/>
          </p:nvPr>
        </p:nvSpPr>
        <p:spPr>
          <a:xfrm>
            <a:off x="629839" y="1543050"/>
            <a:ext cx="2949176" cy="2858691"/>
          </a:xfrm>
          <a:prstGeom prst="rect">
            <a:avLst/>
          </a:prstGeom>
          <a:noFill/>
          <a:ln>
            <a:noFill/>
          </a:ln>
        </p:spPr>
        <p:txBody>
          <a:bodyPr lIns="91425" tIns="91425" rIns="91425" bIns="91425" anchor="t" anchorCtr="0"/>
          <a:lstStyle>
            <a:lvl1pPr marL="0" marR="0" lvl="0" indent="0" algn="l" rtl="0">
              <a:lnSpc>
                <a:spcPct val="90000"/>
              </a:lnSpc>
              <a:spcBef>
                <a:spcPts val="8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97" name="Shape 297"/>
          <p:cNvSpPr txBox="1">
            <a:spLocks noGrp="1"/>
          </p:cNvSpPr>
          <p:nvPr>
            <p:ph type="dt" idx="10"/>
          </p:nvPr>
        </p:nvSpPr>
        <p:spPr>
          <a:xfrm>
            <a:off x="628650" y="4767262"/>
            <a:ext cx="2057398" cy="27384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98" name="Shape 298"/>
          <p:cNvSpPr txBox="1">
            <a:spLocks noGrp="1"/>
          </p:cNvSpPr>
          <p:nvPr>
            <p:ph type="ftr" idx="11"/>
          </p:nvPr>
        </p:nvSpPr>
        <p:spPr>
          <a:xfrm>
            <a:off x="3028950" y="4767262"/>
            <a:ext cx="3086098" cy="273842"/>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99" name="Shape 299"/>
          <p:cNvSpPr txBox="1">
            <a:spLocks noGrp="1"/>
          </p:cNvSpPr>
          <p:nvPr>
            <p:ph type="sldNum" idx="12"/>
          </p:nvPr>
        </p:nvSpPr>
        <p:spPr>
          <a:xfrm>
            <a:off x="6457950" y="4767262"/>
            <a:ext cx="2057398" cy="273842"/>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628650" y="273841"/>
            <a:ext cx="7886698" cy="99417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302" name="Shape 302"/>
          <p:cNvSpPr txBox="1">
            <a:spLocks noGrp="1"/>
          </p:cNvSpPr>
          <p:nvPr>
            <p:ph type="body" idx="1"/>
          </p:nvPr>
        </p:nvSpPr>
        <p:spPr>
          <a:xfrm rot="5400000">
            <a:off x="2940247" y="-942377"/>
            <a:ext cx="3263503" cy="7886698"/>
          </a:xfrm>
          <a:prstGeom prst="rect">
            <a:avLst/>
          </a:prstGeom>
          <a:noFill/>
          <a:ln>
            <a:noFill/>
          </a:ln>
        </p:spPr>
        <p:txBody>
          <a:bodyPr lIns="91425" tIns="91425" rIns="91425" bIns="91425" anchor="t" anchorCtr="0"/>
          <a:lstStyle>
            <a:lvl1pPr marL="177800" marR="0" lvl="0" indent="22225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1651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079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03" name="Shape 303"/>
          <p:cNvSpPr txBox="1">
            <a:spLocks noGrp="1"/>
          </p:cNvSpPr>
          <p:nvPr>
            <p:ph type="dt" idx="10"/>
          </p:nvPr>
        </p:nvSpPr>
        <p:spPr>
          <a:xfrm>
            <a:off x="628650" y="4767262"/>
            <a:ext cx="2057398" cy="27384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04" name="Shape 304"/>
          <p:cNvSpPr txBox="1">
            <a:spLocks noGrp="1"/>
          </p:cNvSpPr>
          <p:nvPr>
            <p:ph type="ftr" idx="11"/>
          </p:nvPr>
        </p:nvSpPr>
        <p:spPr>
          <a:xfrm>
            <a:off x="3028950" y="4767262"/>
            <a:ext cx="3086098" cy="273842"/>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05" name="Shape 305"/>
          <p:cNvSpPr txBox="1">
            <a:spLocks noGrp="1"/>
          </p:cNvSpPr>
          <p:nvPr>
            <p:ph type="sldNum" idx="12"/>
          </p:nvPr>
        </p:nvSpPr>
        <p:spPr>
          <a:xfrm>
            <a:off x="6457950" y="4767262"/>
            <a:ext cx="2057398" cy="273842"/>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rot="5400000">
            <a:off x="5350072" y="1467443"/>
            <a:ext cx="4358876" cy="1971673"/>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308" name="Shape 308"/>
          <p:cNvSpPr txBox="1">
            <a:spLocks noGrp="1"/>
          </p:cNvSpPr>
          <p:nvPr>
            <p:ph type="body" idx="1"/>
          </p:nvPr>
        </p:nvSpPr>
        <p:spPr>
          <a:xfrm rot="5400000">
            <a:off x="1349572" y="-447079"/>
            <a:ext cx="4358876" cy="5800724"/>
          </a:xfrm>
          <a:prstGeom prst="rect">
            <a:avLst/>
          </a:prstGeom>
          <a:noFill/>
          <a:ln>
            <a:noFill/>
          </a:ln>
        </p:spPr>
        <p:txBody>
          <a:bodyPr lIns="91425" tIns="91425" rIns="91425" bIns="91425" anchor="t" anchorCtr="0"/>
          <a:lstStyle>
            <a:lvl1pPr marL="177800" marR="0" lvl="0" indent="22225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1651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079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09" name="Shape 309"/>
          <p:cNvSpPr txBox="1">
            <a:spLocks noGrp="1"/>
          </p:cNvSpPr>
          <p:nvPr>
            <p:ph type="dt" idx="10"/>
          </p:nvPr>
        </p:nvSpPr>
        <p:spPr>
          <a:xfrm>
            <a:off x="628650" y="4767262"/>
            <a:ext cx="2057398" cy="27384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10" name="Shape 310"/>
          <p:cNvSpPr txBox="1">
            <a:spLocks noGrp="1"/>
          </p:cNvSpPr>
          <p:nvPr>
            <p:ph type="ftr" idx="11"/>
          </p:nvPr>
        </p:nvSpPr>
        <p:spPr>
          <a:xfrm>
            <a:off x="3028950" y="4767262"/>
            <a:ext cx="3086098" cy="273842"/>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11" name="Shape 311"/>
          <p:cNvSpPr txBox="1">
            <a:spLocks noGrp="1"/>
          </p:cNvSpPr>
          <p:nvPr>
            <p:ph type="sldNum" idx="12"/>
          </p:nvPr>
        </p:nvSpPr>
        <p:spPr>
          <a:xfrm>
            <a:off x="6457950" y="4767262"/>
            <a:ext cx="2057398" cy="273842"/>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312"/>
        <p:cNvGrpSpPr/>
        <p:nvPr/>
      </p:nvGrpSpPr>
      <p:grpSpPr>
        <a:xfrm>
          <a:off x="0" y="0"/>
          <a:ext cx="0" cy="0"/>
          <a:chOff x="0" y="0"/>
          <a:chExt cx="0" cy="0"/>
        </a:xfrm>
      </p:grpSpPr>
      <p:sp>
        <p:nvSpPr>
          <p:cNvPr id="313" name="Shape 313"/>
          <p:cNvSpPr txBox="1">
            <a:spLocks noGrp="1"/>
          </p:cNvSpPr>
          <p:nvPr>
            <p:ph type="ctrTitle"/>
          </p:nvPr>
        </p:nvSpPr>
        <p:spPr>
          <a:xfrm>
            <a:off x="685800" y="1597819"/>
            <a:ext cx="7772400" cy="1102517"/>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314" name="Shape 314"/>
          <p:cNvSpPr txBox="1">
            <a:spLocks noGrp="1"/>
          </p:cNvSpPr>
          <p:nvPr>
            <p:ph type="subTitle" idx="1"/>
          </p:nvPr>
        </p:nvSpPr>
        <p:spPr>
          <a:xfrm>
            <a:off x="1371600" y="2914650"/>
            <a:ext cx="6400799" cy="1314448"/>
          </a:xfrm>
          <a:prstGeom prst="rect">
            <a:avLst/>
          </a:prstGeom>
          <a:noFill/>
          <a:ln>
            <a:noFill/>
          </a:ln>
        </p:spPr>
        <p:txBody>
          <a:bodyPr lIns="91425" tIns="91425" rIns="91425" bIns="91425" anchor="t" anchorCtr="0"/>
          <a:lstStyle>
            <a:lvl1pPr marL="0" marR="0" lvl="0" indent="0" algn="ctr" rtl="0">
              <a:lnSpc>
                <a:spcPct val="90000"/>
              </a:lnSpc>
              <a:spcBef>
                <a:spcPts val="800"/>
              </a:spcBef>
              <a:spcAft>
                <a:spcPts val="0"/>
              </a:spcAft>
              <a:buClr>
                <a:schemeClr val="dk1"/>
              </a:buClr>
              <a:buFont typeface="Arial"/>
              <a:buNone/>
              <a:defRPr sz="21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Font typeface="Arial"/>
              <a:buNone/>
              <a:defRPr sz="18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15" name="Shape 315"/>
          <p:cNvSpPr txBox="1">
            <a:spLocks noGrp="1"/>
          </p:cNvSpPr>
          <p:nvPr>
            <p:ph type="sldNum" idx="12"/>
          </p:nvPr>
        </p:nvSpPr>
        <p:spPr>
          <a:xfrm>
            <a:off x="2565625" y="4677964"/>
            <a:ext cx="647698" cy="357187"/>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900" b="0" i="0" u="none" strike="noStrike" cap="none">
                <a:solidFill>
                  <a:srgbClr val="000000"/>
                </a:solidFill>
                <a:latin typeface="Calibri"/>
                <a:ea typeface="Calibri"/>
                <a:cs typeface="Calibri"/>
                <a:sym typeface="Calibri"/>
              </a:rPr>
              <a:t>‹#›</a:t>
            </a:fld>
            <a:endParaRPr lang="en" sz="9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Slide">
    <p:spTree>
      <p:nvGrpSpPr>
        <p:cNvPr id="1" name="Shape 316"/>
        <p:cNvGrpSpPr/>
        <p:nvPr/>
      </p:nvGrpSpPr>
      <p:grpSpPr>
        <a:xfrm>
          <a:off x="0" y="0"/>
          <a:ext cx="0" cy="0"/>
          <a:chOff x="0" y="0"/>
          <a:chExt cx="0" cy="0"/>
        </a:xfrm>
      </p:grpSpPr>
      <p:sp>
        <p:nvSpPr>
          <p:cNvPr id="317" name="Shape 317"/>
          <p:cNvSpPr txBox="1">
            <a:spLocks noGrp="1"/>
          </p:cNvSpPr>
          <p:nvPr>
            <p:ph type="ctrTitle"/>
          </p:nvPr>
        </p:nvSpPr>
        <p:spPr>
          <a:xfrm>
            <a:off x="685800" y="1597819"/>
            <a:ext cx="7772400" cy="1102517"/>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318" name="Shape 318"/>
          <p:cNvSpPr txBox="1">
            <a:spLocks noGrp="1"/>
          </p:cNvSpPr>
          <p:nvPr>
            <p:ph type="subTitle" idx="1"/>
          </p:nvPr>
        </p:nvSpPr>
        <p:spPr>
          <a:xfrm>
            <a:off x="1371600" y="2914650"/>
            <a:ext cx="6400799" cy="1314448"/>
          </a:xfrm>
          <a:prstGeom prst="rect">
            <a:avLst/>
          </a:prstGeom>
          <a:noFill/>
          <a:ln>
            <a:noFill/>
          </a:ln>
        </p:spPr>
        <p:txBody>
          <a:bodyPr lIns="91425" tIns="91425" rIns="91425" bIns="91425" anchor="t" anchorCtr="0"/>
          <a:lstStyle>
            <a:lvl1pPr marL="0" marR="0" lvl="0" indent="0" algn="ctr" rtl="0">
              <a:lnSpc>
                <a:spcPct val="90000"/>
              </a:lnSpc>
              <a:spcBef>
                <a:spcPts val="800"/>
              </a:spcBef>
              <a:spcAft>
                <a:spcPts val="0"/>
              </a:spcAft>
              <a:buClr>
                <a:schemeClr val="dk1"/>
              </a:buClr>
              <a:buFont typeface="Arial"/>
              <a:buNone/>
              <a:defRPr sz="21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Font typeface="Arial"/>
              <a:buNone/>
              <a:defRPr sz="18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19" name="Shape 319"/>
          <p:cNvSpPr txBox="1">
            <a:spLocks noGrp="1"/>
          </p:cNvSpPr>
          <p:nvPr>
            <p:ph type="sldNum" idx="12"/>
          </p:nvPr>
        </p:nvSpPr>
        <p:spPr>
          <a:xfrm>
            <a:off x="2565625" y="4677964"/>
            <a:ext cx="647698" cy="357187"/>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900" b="0" i="0" u="none" strike="noStrike" cap="none">
                <a:solidFill>
                  <a:srgbClr val="000000"/>
                </a:solidFill>
                <a:latin typeface="Calibri"/>
                <a:ea typeface="Calibri"/>
                <a:cs typeface="Calibri"/>
                <a:sym typeface="Calibri"/>
              </a:rPr>
              <a:t>‹#›</a:t>
            </a:fld>
            <a:endParaRPr lang="en" sz="9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_Title Slide">
    <p:spTree>
      <p:nvGrpSpPr>
        <p:cNvPr id="1" name="Shape 320"/>
        <p:cNvGrpSpPr/>
        <p:nvPr/>
      </p:nvGrpSpPr>
      <p:grpSpPr>
        <a:xfrm>
          <a:off x="0" y="0"/>
          <a:ext cx="0" cy="0"/>
          <a:chOff x="0" y="0"/>
          <a:chExt cx="0" cy="0"/>
        </a:xfrm>
      </p:grpSpPr>
      <p:sp>
        <p:nvSpPr>
          <p:cNvPr id="321" name="Shape 321"/>
          <p:cNvSpPr txBox="1">
            <a:spLocks noGrp="1"/>
          </p:cNvSpPr>
          <p:nvPr>
            <p:ph type="ctrTitle"/>
          </p:nvPr>
        </p:nvSpPr>
        <p:spPr>
          <a:xfrm>
            <a:off x="685800" y="1597819"/>
            <a:ext cx="7772400" cy="1102517"/>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322" name="Shape 322"/>
          <p:cNvSpPr txBox="1">
            <a:spLocks noGrp="1"/>
          </p:cNvSpPr>
          <p:nvPr>
            <p:ph type="subTitle" idx="1"/>
          </p:nvPr>
        </p:nvSpPr>
        <p:spPr>
          <a:xfrm>
            <a:off x="1371600" y="2914650"/>
            <a:ext cx="6400799" cy="1314448"/>
          </a:xfrm>
          <a:prstGeom prst="rect">
            <a:avLst/>
          </a:prstGeom>
          <a:noFill/>
          <a:ln>
            <a:noFill/>
          </a:ln>
        </p:spPr>
        <p:txBody>
          <a:bodyPr lIns="91425" tIns="91425" rIns="91425" bIns="91425" anchor="t" anchorCtr="0"/>
          <a:lstStyle>
            <a:lvl1pPr marL="0" marR="0" lvl="0" indent="0" algn="ctr" rtl="0">
              <a:lnSpc>
                <a:spcPct val="90000"/>
              </a:lnSpc>
              <a:spcBef>
                <a:spcPts val="800"/>
              </a:spcBef>
              <a:spcAft>
                <a:spcPts val="0"/>
              </a:spcAft>
              <a:buClr>
                <a:schemeClr val="dk1"/>
              </a:buClr>
              <a:buFont typeface="Arial"/>
              <a:buNone/>
              <a:defRPr sz="21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Font typeface="Arial"/>
              <a:buNone/>
              <a:defRPr sz="18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23" name="Shape 323"/>
          <p:cNvSpPr txBox="1">
            <a:spLocks noGrp="1"/>
          </p:cNvSpPr>
          <p:nvPr>
            <p:ph type="ftr" idx="11"/>
          </p:nvPr>
        </p:nvSpPr>
        <p:spPr>
          <a:xfrm>
            <a:off x="468312" y="4677964"/>
            <a:ext cx="1970085" cy="357187"/>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24" name="Shape 324"/>
          <p:cNvSpPr txBox="1">
            <a:spLocks noGrp="1"/>
          </p:cNvSpPr>
          <p:nvPr>
            <p:ph type="sldNum" idx="12"/>
          </p:nvPr>
        </p:nvSpPr>
        <p:spPr>
          <a:xfrm>
            <a:off x="2565399" y="4677964"/>
            <a:ext cx="647698" cy="357187"/>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010000"/>
              </a:buClr>
              <a:buSzPct val="25000"/>
              <a:buFont typeface="Calibri"/>
              <a:buNone/>
            </a:pPr>
            <a:fld id="{00000000-1234-1234-1234-123412341234}" type="slidenum">
              <a:rPr lang="en" sz="900" b="0" i="0" u="none" strike="noStrike" cap="none">
                <a:solidFill>
                  <a:srgbClr val="010000"/>
                </a:solidFill>
                <a:latin typeface="Calibri"/>
                <a:ea typeface="Calibri"/>
                <a:cs typeface="Calibri"/>
                <a:sym typeface="Calibri"/>
              </a:rPr>
              <a:t>‹#›</a:t>
            </a:fld>
            <a:endParaRPr lang="en" sz="900" b="0" i="0" u="none" strike="noStrike" cap="none">
              <a:solidFill>
                <a:srgbClr val="010000"/>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0D2CF18-7D69-4CED-8BB6-7CCD3E541776}" type="datetimeFigureOut">
              <a:rPr lang="en-GB" smtClean="0"/>
              <a:t>27/11/2020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44484E-2D16-4F0A-BA02-FDCF213CC7DF}" type="slidenum">
              <a:rPr lang="en-GB" smtClean="0"/>
              <a:t>‹#›</a:t>
            </a:fld>
            <a:endParaRPr lang="en-GB"/>
          </a:p>
        </p:txBody>
      </p:sp>
    </p:spTree>
    <p:extLst>
      <p:ext uri="{BB962C8B-B14F-4D97-AF65-F5344CB8AC3E}">
        <p14:creationId xmlns:p14="http://schemas.microsoft.com/office/powerpoint/2010/main" val="2839394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D2CF18-7D69-4CED-8BB6-7CCD3E541776}" type="datetimeFigureOut">
              <a:rPr lang="en-GB" smtClean="0"/>
              <a:t>27/11/2020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44484E-2D16-4F0A-BA02-FDCF213CC7DF}" type="slidenum">
              <a:rPr lang="en-GB" smtClean="0"/>
              <a:t>‹#›</a:t>
            </a:fld>
            <a:endParaRPr lang="en-GB"/>
          </a:p>
        </p:txBody>
      </p:sp>
    </p:spTree>
    <p:extLst>
      <p:ext uri="{BB962C8B-B14F-4D97-AF65-F5344CB8AC3E}">
        <p14:creationId xmlns:p14="http://schemas.microsoft.com/office/powerpoint/2010/main" val="995788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D2CF18-7D69-4CED-8BB6-7CCD3E541776}" type="datetimeFigureOut">
              <a:rPr lang="en-GB" smtClean="0"/>
              <a:t>27/11/2020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44484E-2D16-4F0A-BA02-FDCF213CC7DF}" type="slidenum">
              <a:rPr lang="en-GB" smtClean="0"/>
              <a:t>‹#›</a:t>
            </a:fld>
            <a:endParaRPr lang="en-GB"/>
          </a:p>
        </p:txBody>
      </p:sp>
    </p:spTree>
    <p:extLst>
      <p:ext uri="{BB962C8B-B14F-4D97-AF65-F5344CB8AC3E}">
        <p14:creationId xmlns:p14="http://schemas.microsoft.com/office/powerpoint/2010/main" val="1571984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0D2CF18-7D69-4CED-8BB6-7CCD3E541776}" type="datetimeFigureOut">
              <a:rPr lang="en-GB" smtClean="0"/>
              <a:t>27/11/2020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44484E-2D16-4F0A-BA02-FDCF213CC7DF}" type="slidenum">
              <a:rPr lang="en-GB" smtClean="0"/>
              <a:t>‹#›</a:t>
            </a:fld>
            <a:endParaRPr lang="en-GB"/>
          </a:p>
        </p:txBody>
      </p:sp>
    </p:spTree>
    <p:extLst>
      <p:ext uri="{BB962C8B-B14F-4D97-AF65-F5344CB8AC3E}">
        <p14:creationId xmlns:p14="http://schemas.microsoft.com/office/powerpoint/2010/main" val="1373549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0D2CF18-7D69-4CED-8BB6-7CCD3E541776}" type="datetimeFigureOut">
              <a:rPr lang="en-GB" smtClean="0"/>
              <a:t>27/11/2020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44484E-2D16-4F0A-BA02-FDCF213CC7DF}" type="slidenum">
              <a:rPr lang="en-GB" smtClean="0"/>
              <a:t>‹#›</a:t>
            </a:fld>
            <a:endParaRPr lang="en-GB"/>
          </a:p>
        </p:txBody>
      </p:sp>
    </p:spTree>
    <p:extLst>
      <p:ext uri="{BB962C8B-B14F-4D97-AF65-F5344CB8AC3E}">
        <p14:creationId xmlns:p14="http://schemas.microsoft.com/office/powerpoint/2010/main" val="1160769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0D2CF18-7D69-4CED-8BB6-7CCD3E541776}" type="datetimeFigureOut">
              <a:rPr lang="en-GB" smtClean="0"/>
              <a:t>27/11/2020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44484E-2D16-4F0A-BA02-FDCF213CC7DF}" type="slidenum">
              <a:rPr lang="en-GB" smtClean="0"/>
              <a:t>‹#›</a:t>
            </a:fld>
            <a:endParaRPr lang="en-GB"/>
          </a:p>
        </p:txBody>
      </p:sp>
    </p:spTree>
    <p:extLst>
      <p:ext uri="{BB962C8B-B14F-4D97-AF65-F5344CB8AC3E}">
        <p14:creationId xmlns:p14="http://schemas.microsoft.com/office/powerpoint/2010/main" val="4191842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D2CF18-7D69-4CED-8BB6-7CCD3E541776}" type="datetimeFigureOut">
              <a:rPr lang="en-GB" smtClean="0"/>
              <a:t>27/11/2020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44484E-2D16-4F0A-BA02-FDCF213CC7DF}" type="slidenum">
              <a:rPr lang="en-GB" smtClean="0"/>
              <a:t>‹#›</a:t>
            </a:fld>
            <a:endParaRPr lang="en-GB"/>
          </a:p>
        </p:txBody>
      </p:sp>
    </p:spTree>
    <p:extLst>
      <p:ext uri="{BB962C8B-B14F-4D97-AF65-F5344CB8AC3E}">
        <p14:creationId xmlns:p14="http://schemas.microsoft.com/office/powerpoint/2010/main" val="9001453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0D2CF18-7D69-4CED-8BB6-7CCD3E541776}" type="datetimeFigureOut">
              <a:rPr lang="en-GB" smtClean="0"/>
              <a:t>27/11/2020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44484E-2D16-4F0A-BA02-FDCF213CC7DF}" type="slidenum">
              <a:rPr lang="en-GB" smtClean="0"/>
              <a:t>‹#›</a:t>
            </a:fld>
            <a:endParaRPr lang="en-GB"/>
          </a:p>
        </p:txBody>
      </p:sp>
    </p:spTree>
    <p:extLst>
      <p:ext uri="{BB962C8B-B14F-4D97-AF65-F5344CB8AC3E}">
        <p14:creationId xmlns:p14="http://schemas.microsoft.com/office/powerpoint/2010/main" val="14469434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0D2CF18-7D69-4CED-8BB6-7CCD3E541776}" type="datetimeFigureOut">
              <a:rPr lang="en-GB" smtClean="0"/>
              <a:t>27/11/2020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44484E-2D16-4F0A-BA02-FDCF213CC7DF}" type="slidenum">
              <a:rPr lang="en-GB" smtClean="0"/>
              <a:t>‹#›</a:t>
            </a:fld>
            <a:endParaRPr lang="en-GB"/>
          </a:p>
        </p:txBody>
      </p:sp>
    </p:spTree>
    <p:extLst>
      <p:ext uri="{BB962C8B-B14F-4D97-AF65-F5344CB8AC3E}">
        <p14:creationId xmlns:p14="http://schemas.microsoft.com/office/powerpoint/2010/main" val="4059830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D2CF18-7D69-4CED-8BB6-7CCD3E541776}" type="datetimeFigureOut">
              <a:rPr lang="en-GB" smtClean="0"/>
              <a:t>27/11/2020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44484E-2D16-4F0A-BA02-FDCF213CC7DF}" type="slidenum">
              <a:rPr lang="en-GB" smtClean="0"/>
              <a:t>‹#›</a:t>
            </a:fld>
            <a:endParaRPr lang="en-GB"/>
          </a:p>
        </p:txBody>
      </p:sp>
    </p:spTree>
    <p:extLst>
      <p:ext uri="{BB962C8B-B14F-4D97-AF65-F5344CB8AC3E}">
        <p14:creationId xmlns:p14="http://schemas.microsoft.com/office/powerpoint/2010/main" val="3782297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D2CF18-7D69-4CED-8BB6-7CCD3E541776}" type="datetimeFigureOut">
              <a:rPr lang="en-GB" smtClean="0"/>
              <a:t>27/11/2020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44484E-2D16-4F0A-BA02-FDCF213CC7DF}" type="slidenum">
              <a:rPr lang="en-GB" smtClean="0"/>
              <a:t>‹#›</a:t>
            </a:fld>
            <a:endParaRPr lang="en-GB"/>
          </a:p>
        </p:txBody>
      </p:sp>
    </p:spTree>
    <p:extLst>
      <p:ext uri="{BB962C8B-B14F-4D97-AF65-F5344CB8AC3E}">
        <p14:creationId xmlns:p14="http://schemas.microsoft.com/office/powerpoint/2010/main" val="1241549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1.jp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pic>
        <p:nvPicPr>
          <p:cNvPr id="5" name="Shape 62" descr="I:\electronics_computer_science_black_logo.jpg"/>
          <p:cNvPicPr preferRelativeResize="0"/>
          <p:nvPr userDrawn="1"/>
        </p:nvPicPr>
        <p:blipFill rotWithShape="1">
          <a:blip r:embed="rId14">
            <a:alphaModFix/>
          </a:blip>
          <a:srcRect/>
          <a:stretch/>
        </p:blipFill>
        <p:spPr>
          <a:xfrm>
            <a:off x="7995575" y="119750"/>
            <a:ext cx="1110600" cy="446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33333"/>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58" name="Shape 58"/>
          <p:cNvSpPr txBox="1">
            <a:spLocks noGrp="1"/>
          </p:cNvSpPr>
          <p:nvPr>
            <p:ph type="body" idx="1"/>
          </p:nvPr>
        </p:nvSpPr>
        <p:spPr>
          <a:xfrm>
            <a:off x="628650" y="1369218"/>
            <a:ext cx="7886699" cy="3263503"/>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SzPct val="122222"/>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SzPct val="122222"/>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pic>
        <p:nvPicPr>
          <p:cNvPr id="62" name="Shape 62" descr="I:\electronics_computer_science_black_logo.jpg"/>
          <p:cNvPicPr preferRelativeResize="0"/>
          <p:nvPr/>
        </p:nvPicPr>
        <p:blipFill rotWithShape="1">
          <a:blip r:embed="rId16">
            <a:alphaModFix/>
          </a:blip>
          <a:srcRect/>
          <a:stretch/>
        </p:blipFill>
        <p:spPr>
          <a:xfrm>
            <a:off x="7995575" y="119750"/>
            <a:ext cx="1110600" cy="446400"/>
          </a:xfrm>
          <a:prstGeom prst="rect">
            <a:avLst/>
          </a:prstGeom>
          <a:noFill/>
          <a:ln>
            <a:noFill/>
          </a:ln>
        </p:spPr>
      </p:pic>
      <p:sp>
        <p:nvSpPr>
          <p:cNvPr id="64" name="Shape 64"/>
          <p:cNvSpPr txBox="1">
            <a:spLocks noGrp="1"/>
          </p:cNvSpPr>
          <p:nvPr>
            <p:ph type="sldNum" idx="2"/>
          </p:nvPr>
        </p:nvSpPr>
        <p:spPr>
          <a:xfrm>
            <a:off x="51775" y="4733925"/>
            <a:ext cx="549600" cy="342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r>
              <a:rPr lang="en" sz="900">
                <a:solidFill>
                  <a:srgbClr val="888888"/>
                </a:solidFill>
                <a:latin typeface="Calibri"/>
                <a:ea typeface="Calibri"/>
                <a:cs typeface="Calibri"/>
                <a:sym typeface="Calibri"/>
              </a:rPr>
              <a:t>/200</a:t>
            </a: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36" r:id="rId13"/>
    <p:sldLayoutId id="214748377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628650" y="273841"/>
            <a:ext cx="7886698" cy="99417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400"/>
            </a:lvl2pPr>
            <a:lvl3pPr lvl="2" indent="0">
              <a:spcBef>
                <a:spcPts val="0"/>
              </a:spcBef>
              <a:buFont typeface="Arial"/>
              <a:buNone/>
              <a:defRPr sz="1400"/>
            </a:lvl3pPr>
            <a:lvl4pPr lvl="3" indent="0">
              <a:spcBef>
                <a:spcPts val="0"/>
              </a:spcBef>
              <a:buFont typeface="Arial"/>
              <a:buNone/>
              <a:defRPr sz="1400"/>
            </a:lvl4pPr>
            <a:lvl5pPr lvl="4" indent="0">
              <a:spcBef>
                <a:spcPts val="0"/>
              </a:spcBef>
              <a:buFont typeface="Arial"/>
              <a:buNone/>
              <a:defRPr sz="1400"/>
            </a:lvl5pPr>
            <a:lvl6pPr lvl="5" indent="0">
              <a:spcBef>
                <a:spcPts val="0"/>
              </a:spcBef>
              <a:buFont typeface="Arial"/>
              <a:buNone/>
              <a:defRPr sz="1400"/>
            </a:lvl6pPr>
            <a:lvl7pPr lvl="6" indent="0">
              <a:spcBef>
                <a:spcPts val="0"/>
              </a:spcBef>
              <a:buFont typeface="Arial"/>
              <a:buNone/>
              <a:defRPr sz="1400"/>
            </a:lvl7pPr>
            <a:lvl8pPr lvl="7" indent="0">
              <a:spcBef>
                <a:spcPts val="0"/>
              </a:spcBef>
              <a:buFont typeface="Arial"/>
              <a:buNone/>
              <a:defRPr sz="1400"/>
            </a:lvl8pPr>
            <a:lvl9pPr lvl="8" indent="0">
              <a:spcBef>
                <a:spcPts val="0"/>
              </a:spcBef>
              <a:buFont typeface="Arial"/>
              <a:buNone/>
              <a:defRPr sz="1400"/>
            </a:lvl9pPr>
          </a:lstStyle>
          <a:p>
            <a:endParaRPr/>
          </a:p>
        </p:txBody>
      </p:sp>
      <p:sp>
        <p:nvSpPr>
          <p:cNvPr id="241" name="Shape 241"/>
          <p:cNvSpPr txBox="1">
            <a:spLocks noGrp="1"/>
          </p:cNvSpPr>
          <p:nvPr>
            <p:ph type="body" idx="1"/>
          </p:nvPr>
        </p:nvSpPr>
        <p:spPr>
          <a:xfrm>
            <a:off x="628650" y="1369216"/>
            <a:ext cx="7886698" cy="3263503"/>
          </a:xfrm>
          <a:prstGeom prst="rect">
            <a:avLst/>
          </a:prstGeom>
          <a:noFill/>
          <a:ln>
            <a:noFill/>
          </a:ln>
        </p:spPr>
        <p:txBody>
          <a:bodyPr lIns="91425" tIns="91425" rIns="91425" bIns="91425" anchor="t" anchorCtr="0"/>
          <a:lstStyle>
            <a:lvl1pPr marL="177800" marR="0" lvl="0" indent="22225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1651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079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2" name="Shape 242"/>
          <p:cNvSpPr txBox="1">
            <a:spLocks noGrp="1"/>
          </p:cNvSpPr>
          <p:nvPr>
            <p:ph type="dt" idx="10"/>
          </p:nvPr>
        </p:nvSpPr>
        <p:spPr>
          <a:xfrm>
            <a:off x="628650" y="4767262"/>
            <a:ext cx="2057398" cy="273842"/>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43" name="Shape 243"/>
          <p:cNvSpPr txBox="1">
            <a:spLocks noGrp="1"/>
          </p:cNvSpPr>
          <p:nvPr>
            <p:ph type="ftr" idx="11"/>
          </p:nvPr>
        </p:nvSpPr>
        <p:spPr>
          <a:xfrm>
            <a:off x="3028950" y="4767262"/>
            <a:ext cx="3086098" cy="273842"/>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244" name="Shape 244"/>
          <p:cNvSpPr txBox="1">
            <a:spLocks noGrp="1"/>
          </p:cNvSpPr>
          <p:nvPr>
            <p:ph type="sldNum" idx="12"/>
          </p:nvPr>
        </p:nvSpPr>
        <p:spPr>
          <a:xfrm>
            <a:off x="6457950" y="4767262"/>
            <a:ext cx="2057398" cy="273842"/>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pic>
        <p:nvPicPr>
          <p:cNvPr id="245" name="Shape 245" descr="I:\electronics_computer_science_black_logo.jpg"/>
          <p:cNvPicPr preferRelativeResize="0"/>
          <p:nvPr/>
        </p:nvPicPr>
        <p:blipFill rotWithShape="1">
          <a:blip r:embed="rId12">
            <a:alphaModFix/>
          </a:blip>
          <a:srcRect/>
          <a:stretch/>
        </p:blipFill>
        <p:spPr>
          <a:xfrm>
            <a:off x="7995575" y="119750"/>
            <a:ext cx="1110600" cy="446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6"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0D2CF18-7D69-4CED-8BB6-7CCD3E541776}" type="datetimeFigureOut">
              <a:rPr lang="en-GB" smtClean="0"/>
              <a:t>27/11/2020</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E44484E-2D16-4F0A-BA02-FDCF213CC7DF}" type="slidenum">
              <a:rPr lang="en-GB" smtClean="0"/>
              <a:t>‹#›</a:t>
            </a:fld>
            <a:endParaRPr lang="en-GB"/>
          </a:p>
        </p:txBody>
      </p:sp>
      <p:pic>
        <p:nvPicPr>
          <p:cNvPr id="7" name="Picture 14" descr="I:\electronics_computer_science_black_logo.jpg"/>
          <p:cNvPicPr>
            <a:picLocks noChangeAspect="1" noChangeArrowheads="1"/>
          </p:cNvPicPr>
          <p:nvPr userDrawn="1"/>
        </p:nvPicPr>
        <p:blipFill>
          <a:blip r:embed="rId13" cstate="print"/>
          <a:srcRect/>
          <a:stretch>
            <a:fillRect/>
          </a:stretch>
        </p:blipFill>
        <p:spPr bwMode="auto">
          <a:xfrm>
            <a:off x="7894306" y="121608"/>
            <a:ext cx="1097756" cy="434578"/>
          </a:xfrm>
          <a:prstGeom prst="rect">
            <a:avLst/>
          </a:prstGeom>
          <a:noFill/>
          <a:ln w="9525">
            <a:noFill/>
            <a:miter lim="800000"/>
            <a:headEnd/>
            <a:tailEnd/>
          </a:ln>
        </p:spPr>
      </p:pic>
    </p:spTree>
    <p:extLst>
      <p:ext uri="{BB962C8B-B14F-4D97-AF65-F5344CB8AC3E}">
        <p14:creationId xmlns:p14="http://schemas.microsoft.com/office/powerpoint/2010/main" val="161577928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2.mp4"/><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slideLayout" Target="../slideLayouts/slideLayout13.xml"/><Relationship Id="rId4" Type="http://schemas.openxmlformats.org/officeDocument/2006/relationships/video" Target="../media/media2.mp4"/><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image" Target="../media/image35.png"/><Relationship Id="rId7" Type="http://schemas.openxmlformats.org/officeDocument/2006/relationships/image" Target="../media/image39.w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8.wmf"/><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wmf"/></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video" Target="../media/media3.mp4"/><Relationship Id="rId13" Type="http://schemas.openxmlformats.org/officeDocument/2006/relationships/slideLayout" Target="../slideLayouts/slideLayout26.xml"/><Relationship Id="rId18" Type="http://schemas.openxmlformats.org/officeDocument/2006/relationships/image" Target="../media/image48.png"/><Relationship Id="rId3" Type="http://schemas.microsoft.com/office/2007/relationships/media" Target="file:///C:\Users\Mark\Desktop\animations\dave%20hurley%20sobel.AVI" TargetMode="External"/><Relationship Id="rId7" Type="http://schemas.microsoft.com/office/2007/relationships/media" Target="../media/media3.mp4"/><Relationship Id="rId12" Type="http://schemas.openxmlformats.org/officeDocument/2006/relationships/video" Target="../media/media5.mp4"/><Relationship Id="rId17" Type="http://schemas.openxmlformats.org/officeDocument/2006/relationships/image" Target="../media/image47.png"/><Relationship Id="rId2" Type="http://schemas.openxmlformats.org/officeDocument/2006/relationships/video" Target="file:///C:\Users\Mark\Desktop\animations\long%20vin1_spatial.AVI" TargetMode="External"/><Relationship Id="rId16" Type="http://schemas.openxmlformats.org/officeDocument/2006/relationships/image" Target="../media/image46.png"/><Relationship Id="rId20" Type="http://schemas.openxmlformats.org/officeDocument/2006/relationships/image" Target="../media/image50.png"/><Relationship Id="rId1" Type="http://schemas.microsoft.com/office/2007/relationships/media" Target="file:///C:\Users\Mark\Desktop\animations\long%20vin1_spatial.AVI" TargetMode="External"/><Relationship Id="rId6" Type="http://schemas.openxmlformats.org/officeDocument/2006/relationships/video" Target="file:///C:\Users\Mark\Desktop\animations\symmetry%20lines.AVI" TargetMode="External"/><Relationship Id="rId11" Type="http://schemas.microsoft.com/office/2007/relationships/media" Target="../media/media5.mp4"/><Relationship Id="rId5" Type="http://schemas.microsoft.com/office/2007/relationships/media" Target="file:///C:\Users\Mark\Desktop\animations\symmetry%20lines.AVI" TargetMode="External"/><Relationship Id="rId15" Type="http://schemas.openxmlformats.org/officeDocument/2006/relationships/image" Target="../media/image45.png"/><Relationship Id="rId10" Type="http://schemas.openxmlformats.org/officeDocument/2006/relationships/video" Target="../media/media4.mp4"/><Relationship Id="rId19" Type="http://schemas.openxmlformats.org/officeDocument/2006/relationships/image" Target="../media/image49.png"/><Relationship Id="rId4" Type="http://schemas.openxmlformats.org/officeDocument/2006/relationships/video" Target="file:///C:\Users\Mark\Desktop\animations\dave%20hurley%20sobel.AVI" TargetMode="External"/><Relationship Id="rId9" Type="http://schemas.microsoft.com/office/2007/relationships/media" Target="../media/media4.mp4"/><Relationship Id="rId1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hyperlink" Target="https://www.youtube.com/watch?v=PUwlNc0xAgQ"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Mark\Desktop\animations\SNL.avi" TargetMode="External"/><Relationship Id="rId1" Type="http://schemas.microsoft.com/office/2007/relationships/media" Target="file:///C:\Users\Mark\Desktop\animations\SNL.avi" TargetMode="External"/><Relationship Id="rId5" Type="http://schemas.openxmlformats.org/officeDocument/2006/relationships/image" Target="../media/image58.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8.wmv"/><Relationship Id="rId7" Type="http://schemas.openxmlformats.org/officeDocument/2006/relationships/image" Target="../media/image65.png"/><Relationship Id="rId2" Type="http://schemas.openxmlformats.org/officeDocument/2006/relationships/video" Target="../media/media7.avi"/><Relationship Id="rId1" Type="http://schemas.microsoft.com/office/2007/relationships/media" Target="../media/media7.avi"/><Relationship Id="rId6" Type="http://schemas.openxmlformats.org/officeDocument/2006/relationships/image" Target="../media/image64.png"/><Relationship Id="rId5" Type="http://schemas.openxmlformats.org/officeDocument/2006/relationships/slideLayout" Target="../slideLayouts/slideLayout16.xml"/><Relationship Id="rId4" Type="http://schemas.openxmlformats.org/officeDocument/2006/relationships/video" Target="../media/media8.wmv"/></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hyperlink" Target="https://www.youtube.com/watch?v=F1b_apXjjV0&amp;feature=youtu.be"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74.jp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8" Type="http://schemas.openxmlformats.org/officeDocument/2006/relationships/hyperlink" Target="https://www.sciencedirect.com/science/article/pii/S1077314218300079?casa_token=mtpt2Sbva48AAAAA:zN2Lj_8-m3zpSwxaIeJVdrj4OKUwTsj0MgtQlkEO0tlDw09l7Ghgs4-TkyGHR5c4E7HLXN-QyQ" TargetMode="External"/><Relationship Id="rId3" Type="http://schemas.openxmlformats.org/officeDocument/2006/relationships/hyperlink" Target="https://ieeexplore.ieee.org/abstract/document/7855777/" TargetMode="External"/><Relationship Id="rId7" Type="http://schemas.openxmlformats.org/officeDocument/2006/relationships/hyperlink" Target="https://ieeexplore.ieee.org/abstract/document/6215042/?casa_token=XhNi02j6ovoAAAAA:r3LqQZ1I1L8S21hzFXya9dpI0COrTCXdhLDB30NIsXDe6TQl1dqY0j_oruXkg-amyO13vo7X5Q" TargetMode="External"/><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hyperlink" Target="https://ieeexplore.ieee.org/abstract/document/1561189/?casa_token=Yt1ftuWeVmAAAAAA:gSyoMRt4yiK7hqdA8X_i7A2GppqSeCf3EUNIN8qImkFEs6pR159PYe0rMKN1nTM1SRvPham8CQ" TargetMode="External"/><Relationship Id="rId11" Type="http://schemas.openxmlformats.org/officeDocument/2006/relationships/hyperlink" Target="https://ieeexplore.ieee.org/abstract/document/9190787/?casa_token=sI5yzZJ4NiMAAAAA:kASN7gTXjKM9KoTPRqPYx_TDSjJOrtrMLL45muDcRjb3U3uegx0M0w7ZBO8950QfVRRAvk3c1w" TargetMode="External"/><Relationship Id="rId5" Type="http://schemas.openxmlformats.org/officeDocument/2006/relationships/hyperlink" Target="https://ieeexplore.ieee.org/abstract/document/1374864/?casa_token=fzCmDH_aU9wAAAAA:npzQe_ttNe2weEHUE81im3IFRW0IY0yHbLq6ehTEYUPBHaHqePwtOPWKYkRpWYoHGtUX7V57sw" TargetMode="External"/><Relationship Id="rId10" Type="http://schemas.openxmlformats.org/officeDocument/2006/relationships/hyperlink" Target="https://ieeexplore.ieee.org/abstract/document/9154576/?casa_token=yBk4nX9sn6EAAAAA:MrHR6JEyMrekA1xI38wAyToGLNoS-rovH9zTFUf2rOuWMWJaxejPB9t8vkGJWQAF73xikLxYUg" TargetMode="External"/><Relationship Id="rId4" Type="http://schemas.openxmlformats.org/officeDocument/2006/relationships/hyperlink" Target="https://link.springer.com/chapter/10.1007/BFb0015984" TargetMode="External"/><Relationship Id="rId9" Type="http://schemas.openxmlformats.org/officeDocument/2006/relationships/hyperlink" Target="https://www.sciencedirect.com/science/article/pii/S0031320319301694?casa_token=78kDDL7aq2gAAAAA:QeR57TEDDV1U2wtVsOx8u9UHm3tLTl0zwTYFixk2zczASUCqZh2Zc1p-Wo-3trEABa0LTUQpQQ"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hyperlink" Target="file:///C:\Documents%20and%20Settings\Mark%20Nixon\Desktop\television\abc_gma.avi"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hyperlink" Target="https://competitions.codalab.org/competitions/26085#learn_the_detail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13" name="Picture 2" descr="http://i.imgur.com/IfMWoJih.jpg">
            <a:extLst>
              <a:ext uri="{FF2B5EF4-FFF2-40B4-BE49-F238E27FC236}">
                <a16:creationId xmlns:a16="http://schemas.microsoft.com/office/drawing/2014/main" id="{B91C4C34-18B3-4EC2-ABF4-E8A3A2B6A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51" y="3124910"/>
            <a:ext cx="2738145" cy="18183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F9ED9AE2-0349-4F2A-A392-15500F2B2D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8575" y="2753573"/>
            <a:ext cx="3114675" cy="17216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0" name="Shape 240"/>
          <p:cNvSpPr txBox="1">
            <a:spLocks noGrp="1"/>
          </p:cNvSpPr>
          <p:nvPr>
            <p:ph type="ctrTitle"/>
          </p:nvPr>
        </p:nvSpPr>
        <p:spPr>
          <a:xfrm>
            <a:off x="105229" y="12683"/>
            <a:ext cx="8933543" cy="1790700"/>
          </a:xfrm>
          <a:prstGeom prst="rect">
            <a:avLst/>
          </a:prstGeom>
          <a:noFill/>
          <a:ln>
            <a:noFill/>
          </a:ln>
        </p:spPr>
        <p:txBody>
          <a:bodyPr lIns="68575" tIns="34275" rIns="68575" bIns="34275" anchor="b" anchorCtr="0">
            <a:noAutofit/>
          </a:bodyPr>
          <a:lstStyle/>
          <a:p>
            <a:pPr lvl="0" indent="-69850">
              <a:buSzPct val="25000"/>
            </a:pPr>
            <a:r>
              <a:rPr lang="en-GB" sz="4000" dirty="0">
                <a:solidFill>
                  <a:srgbClr val="C00000"/>
                </a:solidFill>
              </a:rPr>
              <a:t>Identifying people by their gait</a:t>
            </a:r>
            <a:br>
              <a:rPr lang="en-GB" dirty="0">
                <a:solidFill>
                  <a:srgbClr val="C00000"/>
                </a:solidFill>
              </a:rPr>
            </a:br>
            <a:r>
              <a:rPr lang="en-GB" sz="2800" dirty="0">
                <a:solidFill>
                  <a:srgbClr val="C00000"/>
                </a:solidFill>
              </a:rPr>
              <a:t>A summary of progress</a:t>
            </a:r>
            <a:endParaRPr lang="en" sz="2800" dirty="0">
              <a:solidFill>
                <a:srgbClr val="C00000"/>
              </a:solidFill>
            </a:endParaRPr>
          </a:p>
        </p:txBody>
      </p:sp>
      <p:sp>
        <p:nvSpPr>
          <p:cNvPr id="241" name="Shape 241"/>
          <p:cNvSpPr txBox="1">
            <a:spLocks noGrp="1"/>
          </p:cNvSpPr>
          <p:nvPr>
            <p:ph type="subTitle" idx="1"/>
          </p:nvPr>
        </p:nvSpPr>
        <p:spPr>
          <a:xfrm>
            <a:off x="1143000" y="1940542"/>
            <a:ext cx="6858000" cy="1241700"/>
          </a:xfrm>
          <a:prstGeom prst="rect">
            <a:avLst/>
          </a:prstGeom>
          <a:noFill/>
          <a:ln>
            <a:noFill/>
          </a:ln>
        </p:spPr>
        <p:txBody>
          <a:bodyPr lIns="68575" tIns="34275" rIns="68575" bIns="34275" anchor="t" anchorCtr="0">
            <a:noAutofit/>
          </a:bodyPr>
          <a:lstStyle/>
          <a:p>
            <a:pPr marL="0" marR="0" lvl="0" indent="0" algn="ctr" rtl="0">
              <a:lnSpc>
                <a:spcPct val="80000"/>
              </a:lnSpc>
              <a:spcBef>
                <a:spcPts val="0"/>
              </a:spcBef>
              <a:spcAft>
                <a:spcPts val="0"/>
              </a:spcAft>
              <a:buClr>
                <a:schemeClr val="dk1"/>
              </a:buClr>
              <a:buSzPct val="25000"/>
              <a:buFont typeface="Arial"/>
              <a:buNone/>
            </a:pPr>
            <a:r>
              <a:rPr lang="en" sz="2400" b="1" i="0" u="none" strike="noStrike" cap="none" dirty="0">
                <a:solidFill>
                  <a:schemeClr val="dk1"/>
                </a:solidFill>
                <a:latin typeface="Calibri"/>
                <a:ea typeface="Calibri"/>
                <a:cs typeface="Calibri"/>
                <a:sym typeface="Calibri"/>
              </a:rPr>
              <a:t>Mark Nixon</a:t>
            </a:r>
          </a:p>
          <a:p>
            <a:pPr marL="0" marR="0" lvl="0" indent="0" algn="ctr" rtl="0">
              <a:lnSpc>
                <a:spcPct val="80000"/>
              </a:lnSpc>
              <a:spcBef>
                <a:spcPts val="800"/>
              </a:spcBef>
              <a:spcAft>
                <a:spcPts val="0"/>
              </a:spcAft>
              <a:buClr>
                <a:schemeClr val="dk1"/>
              </a:buClr>
              <a:buSzPct val="25000"/>
              <a:buFont typeface="Arial"/>
              <a:buNone/>
            </a:pPr>
            <a:r>
              <a:rPr lang="en" sz="1700" b="0" i="0" u="none" strike="noStrike" cap="none" dirty="0">
                <a:solidFill>
                  <a:srgbClr val="000000"/>
                </a:solidFill>
                <a:latin typeface="Calibri"/>
                <a:ea typeface="Calibri"/>
                <a:cs typeface="Calibri"/>
                <a:sym typeface="Calibri"/>
              </a:rPr>
              <a:t>University of Southampton UK</a:t>
            </a:r>
          </a:p>
          <a:p>
            <a:pPr marL="0" marR="0" lvl="0" indent="0" algn="ctr" rtl="0">
              <a:lnSpc>
                <a:spcPct val="80000"/>
              </a:lnSpc>
              <a:spcBef>
                <a:spcPts val="800"/>
              </a:spcBef>
              <a:buClr>
                <a:schemeClr val="dk1"/>
              </a:buClr>
              <a:buSzPct val="25000"/>
              <a:buFont typeface="Arial"/>
              <a:buNone/>
            </a:pPr>
            <a:endParaRPr sz="1700" b="0" i="0" u="none" strike="noStrike" cap="none" dirty="0">
              <a:solidFill>
                <a:schemeClr val="dk1"/>
              </a:solidFill>
              <a:latin typeface="Calibri"/>
              <a:ea typeface="Calibri"/>
              <a:cs typeface="Calibri"/>
              <a:sym typeface="Calibri"/>
            </a:endParaRPr>
          </a:p>
        </p:txBody>
      </p:sp>
      <p:sp>
        <p:nvSpPr>
          <p:cNvPr id="2" name="Rectangle 1"/>
          <p:cNvSpPr/>
          <p:nvPr/>
        </p:nvSpPr>
        <p:spPr>
          <a:xfrm>
            <a:off x="0" y="0"/>
            <a:ext cx="929514" cy="71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Shape 264" descr="http://i.telegraph.co.uk/multimedia/archive/03549/Hatton_Garden_Basi_3549142b.jpg"/>
          <p:cNvPicPr preferRelativeResize="0"/>
          <p:nvPr/>
        </p:nvPicPr>
        <p:blipFill rotWithShape="1">
          <a:blip r:embed="rId5">
            <a:alphaModFix/>
          </a:blip>
          <a:srcRect/>
          <a:stretch/>
        </p:blipFill>
        <p:spPr>
          <a:xfrm rot="353882">
            <a:off x="4216450" y="3034321"/>
            <a:ext cx="2797609" cy="2036615"/>
          </a:xfrm>
          <a:prstGeom prst="rect">
            <a:avLst/>
          </a:prstGeom>
          <a:noFill/>
          <a:ln w="9525" cap="flat" cmpd="sng">
            <a:solidFill>
              <a:schemeClr val="dk1"/>
            </a:solidFill>
            <a:prstDash val="solid"/>
            <a:round/>
            <a:headEnd type="none" w="med" len="med"/>
            <a:tailEnd type="none" w="med" len="med"/>
          </a:ln>
        </p:spPr>
      </p:pic>
      <p:pic>
        <p:nvPicPr>
          <p:cNvPr id="10" name="Shape 266"/>
          <p:cNvPicPr preferRelativeResize="0"/>
          <p:nvPr/>
        </p:nvPicPr>
        <p:blipFill rotWithShape="1">
          <a:blip r:embed="rId6">
            <a:alphaModFix/>
          </a:blip>
          <a:srcRect/>
          <a:stretch/>
        </p:blipFill>
        <p:spPr>
          <a:xfrm>
            <a:off x="1606709" y="3080946"/>
            <a:ext cx="3015933" cy="1804931"/>
          </a:xfrm>
          <a:prstGeom prst="rect">
            <a:avLst/>
          </a:prstGeom>
          <a:noFill/>
          <a:ln w="9525" cap="flat" cmpd="sng">
            <a:solidFill>
              <a:schemeClr val="dk1"/>
            </a:solidFill>
            <a:prstDash val="solid"/>
            <a:miter/>
            <a:headEnd type="none" w="med" len="med"/>
            <a:tailEnd type="none" w="med" len="med"/>
          </a:ln>
        </p:spPr>
      </p:pic>
      <p:pic>
        <p:nvPicPr>
          <p:cNvPr id="11" name="Shape 267"/>
          <p:cNvPicPr preferRelativeResize="0"/>
          <p:nvPr/>
        </p:nvPicPr>
        <p:blipFill rotWithShape="1">
          <a:blip r:embed="rId7">
            <a:alphaModFix/>
          </a:blip>
          <a:srcRect/>
          <a:stretch/>
        </p:blipFill>
        <p:spPr>
          <a:xfrm rot="21111620">
            <a:off x="1501786" y="2944534"/>
            <a:ext cx="1516085" cy="2073790"/>
          </a:xfrm>
          <a:prstGeom prst="rect">
            <a:avLst/>
          </a:prstGeom>
          <a:noFill/>
          <a:ln w="9525" cap="flat" cmpd="sng">
            <a:solidFill>
              <a:schemeClr val="dk1"/>
            </a:solidFill>
            <a:prstDash val="solid"/>
            <a:miter/>
            <a:headEnd type="none" w="med" len="med"/>
            <a:tailEnd type="none" w="med" len="med"/>
          </a:ln>
        </p:spPr>
      </p:pic>
      <p:sp>
        <p:nvSpPr>
          <p:cNvPr id="3" name="TextBox 2"/>
          <p:cNvSpPr txBox="1"/>
          <p:nvPr/>
        </p:nvSpPr>
        <p:spPr>
          <a:xfrm>
            <a:off x="1618736" y="28293"/>
            <a:ext cx="5906529" cy="400110"/>
          </a:xfrm>
          <a:prstGeom prst="rect">
            <a:avLst/>
          </a:prstGeom>
          <a:noFill/>
        </p:spPr>
        <p:txBody>
          <a:bodyPr wrap="square" rtlCol="0">
            <a:spAutoFit/>
          </a:bodyPr>
          <a:lstStyle/>
          <a:p>
            <a:pPr algn="ctr"/>
            <a:r>
              <a:rPr lang="en-GB" sz="2000" b="1" dirty="0"/>
              <a:t>ACCV Human ID at a Distance HID 2020</a:t>
            </a:r>
          </a:p>
        </p:txBody>
      </p:sp>
      <p:pic>
        <p:nvPicPr>
          <p:cNvPr id="15" name="Picture 14">
            <a:extLst>
              <a:ext uri="{FF2B5EF4-FFF2-40B4-BE49-F238E27FC236}">
                <a16:creationId xmlns:a16="http://schemas.microsoft.com/office/drawing/2014/main" id="{FB20D155-BA1A-467E-AD7B-45E93F86BCEB}"/>
              </a:ext>
            </a:extLst>
          </p:cNvPr>
          <p:cNvPicPr/>
          <p:nvPr/>
        </p:nvPicPr>
        <p:blipFill>
          <a:blip r:embed="rId8"/>
          <a:stretch>
            <a:fillRect/>
          </a:stretch>
        </p:blipFill>
        <p:spPr>
          <a:xfrm rot="1080543">
            <a:off x="6896174" y="3464648"/>
            <a:ext cx="2354580" cy="1521460"/>
          </a:xfrm>
          <a:prstGeom prst="rect">
            <a:avLst/>
          </a:prstGeom>
        </p:spPr>
      </p:pic>
    </p:spTree>
    <p:extLst>
      <p:ext uri="{BB962C8B-B14F-4D97-AF65-F5344CB8AC3E}">
        <p14:creationId xmlns:p14="http://schemas.microsoft.com/office/powerpoint/2010/main" val="2183700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4FCA-5A36-4F76-A28E-B250D6B3079E}"/>
              </a:ext>
            </a:extLst>
          </p:cNvPr>
          <p:cNvSpPr>
            <a:spLocks noGrp="1"/>
          </p:cNvSpPr>
          <p:nvPr>
            <p:ph type="ctrTitle"/>
          </p:nvPr>
        </p:nvSpPr>
        <p:spPr>
          <a:xfrm>
            <a:off x="315312" y="2285448"/>
            <a:ext cx="5068614" cy="1608083"/>
          </a:xfrm>
        </p:spPr>
        <p:txBody>
          <a:bodyPr/>
          <a:lstStyle/>
          <a:p>
            <a:r>
              <a:rPr lang="en-GB" sz="3600" dirty="0">
                <a:solidFill>
                  <a:schemeClr val="tx2">
                    <a:lumMod val="90000"/>
                  </a:schemeClr>
                </a:solidFill>
              </a:rPr>
              <a:t>1. Where are we now?</a:t>
            </a:r>
            <a:br>
              <a:rPr lang="en-GB" sz="3600" dirty="0">
                <a:solidFill>
                  <a:schemeClr val="tx2">
                    <a:lumMod val="90000"/>
                  </a:schemeClr>
                </a:solidFill>
              </a:rPr>
            </a:br>
            <a:r>
              <a:rPr lang="en-GB" sz="3600" dirty="0">
                <a:solidFill>
                  <a:schemeClr val="tx1"/>
                </a:solidFill>
              </a:rPr>
              <a:t>2. How did we get here?</a:t>
            </a:r>
            <a:br>
              <a:rPr lang="en-GB" sz="3600" dirty="0">
                <a:solidFill>
                  <a:schemeClr val="tx1"/>
                </a:solidFill>
              </a:rPr>
            </a:br>
            <a:r>
              <a:rPr lang="en-GB" sz="3600" dirty="0">
                <a:solidFill>
                  <a:schemeClr val="tx2">
                    <a:lumMod val="90000"/>
                  </a:schemeClr>
                </a:solidFill>
              </a:rPr>
              <a:t>3. Where are we going?</a:t>
            </a:r>
            <a:endParaRPr lang="en-GB" dirty="0"/>
          </a:p>
        </p:txBody>
      </p:sp>
      <p:sp>
        <p:nvSpPr>
          <p:cNvPr id="4" name="Shape 240">
            <a:extLst>
              <a:ext uri="{FF2B5EF4-FFF2-40B4-BE49-F238E27FC236}">
                <a16:creationId xmlns:a16="http://schemas.microsoft.com/office/drawing/2014/main" id="{D2FB4DFB-757E-42B3-A0DD-58420601FE34}"/>
              </a:ext>
            </a:extLst>
          </p:cNvPr>
          <p:cNvSpPr txBox="1">
            <a:spLocks/>
          </p:cNvSpPr>
          <p:nvPr/>
        </p:nvSpPr>
        <p:spPr>
          <a:xfrm>
            <a:off x="-1155276" y="-640230"/>
            <a:ext cx="8933543" cy="1790700"/>
          </a:xfrm>
          <a:prstGeom prst="rect">
            <a:avLst/>
          </a:prstGeom>
          <a:noFill/>
          <a:ln>
            <a:noFill/>
          </a:ln>
        </p:spPr>
        <p:txBody>
          <a:bodyPr lIns="68575" tIns="34275" rIns="68575" bIns="34275" anchor="b"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SzPct val="33333"/>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pPr indent="-69850">
              <a:buSzPct val="25000"/>
            </a:pPr>
            <a:r>
              <a:rPr lang="en-GB" sz="4000" dirty="0">
                <a:solidFill>
                  <a:srgbClr val="C00000"/>
                </a:solidFill>
              </a:rPr>
              <a:t>Identifying people by their gait</a:t>
            </a:r>
            <a:br>
              <a:rPr lang="en-GB" dirty="0">
                <a:solidFill>
                  <a:srgbClr val="C00000"/>
                </a:solidFill>
              </a:rPr>
            </a:br>
            <a:r>
              <a:rPr lang="en-GB" sz="2800" dirty="0">
                <a:solidFill>
                  <a:srgbClr val="C00000"/>
                </a:solidFill>
              </a:rPr>
              <a:t>A summary of progress</a:t>
            </a:r>
            <a:endParaRPr lang="en" sz="2800" dirty="0">
              <a:solidFill>
                <a:srgbClr val="C00000"/>
              </a:solidFill>
            </a:endParaRPr>
          </a:p>
        </p:txBody>
      </p:sp>
      <p:pic>
        <p:nvPicPr>
          <p:cNvPr id="3" name="Picture 2">
            <a:extLst>
              <a:ext uri="{FF2B5EF4-FFF2-40B4-BE49-F238E27FC236}">
                <a16:creationId xmlns:a16="http://schemas.microsoft.com/office/drawing/2014/main" id="{66F37848-8BE0-44AA-887B-520B14268645}"/>
              </a:ext>
            </a:extLst>
          </p:cNvPr>
          <p:cNvPicPr>
            <a:picLocks noChangeAspect="1"/>
          </p:cNvPicPr>
          <p:nvPr/>
        </p:nvPicPr>
        <p:blipFill>
          <a:blip r:embed="rId2"/>
          <a:stretch>
            <a:fillRect/>
          </a:stretch>
        </p:blipFill>
        <p:spPr>
          <a:xfrm>
            <a:off x="5832505" y="1039900"/>
            <a:ext cx="3114425" cy="3984632"/>
          </a:xfrm>
          <a:prstGeom prst="rect">
            <a:avLst/>
          </a:prstGeom>
        </p:spPr>
      </p:pic>
    </p:spTree>
    <p:extLst>
      <p:ext uri="{BB962C8B-B14F-4D97-AF65-F5344CB8AC3E}">
        <p14:creationId xmlns:p14="http://schemas.microsoft.com/office/powerpoint/2010/main" val="2425776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rld's first 'smartphone' celebrates 20 years - BBC News">
            <a:extLst>
              <a:ext uri="{FF2B5EF4-FFF2-40B4-BE49-F238E27FC236}">
                <a16:creationId xmlns:a16="http://schemas.microsoft.com/office/drawing/2014/main" id="{022F256C-81DE-4588-9D93-E0CE28221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2623">
            <a:off x="2637877" y="3465835"/>
            <a:ext cx="2857500" cy="1609725"/>
          </a:xfrm>
          <a:prstGeom prst="rect">
            <a:avLst/>
          </a:prstGeom>
          <a:noFill/>
          <a:extLst>
            <a:ext uri="{909E8E84-426E-40DD-AFC4-6F175D3DCCD1}">
              <a14:hiddenFill xmlns:a14="http://schemas.microsoft.com/office/drawing/2010/main">
                <a:solidFill>
                  <a:srgbClr val="FFFFFF"/>
                </a:solidFill>
              </a14:hiddenFill>
            </a:ext>
          </a:extLst>
        </p:spPr>
      </p:pic>
      <p:sp>
        <p:nvSpPr>
          <p:cNvPr id="2" name="Shape 648">
            <a:extLst>
              <a:ext uri="{FF2B5EF4-FFF2-40B4-BE49-F238E27FC236}">
                <a16:creationId xmlns:a16="http://schemas.microsoft.com/office/drawing/2014/main" id="{F9A6DCB4-DE6B-40F4-A11B-20C8F0D4ED10}"/>
              </a:ext>
            </a:extLst>
          </p:cNvPr>
          <p:cNvSpPr txBox="1"/>
          <p:nvPr/>
        </p:nvSpPr>
        <p:spPr>
          <a:xfrm>
            <a:off x="799150" y="103075"/>
            <a:ext cx="7194600" cy="677155"/>
          </a:xfrm>
          <a:prstGeom prst="rect">
            <a:avLst/>
          </a:prstGeom>
          <a:noFill/>
          <a:ln>
            <a:noFill/>
          </a:ln>
        </p:spPr>
        <p:txBody>
          <a:bodyPr lIns="68575" tIns="34275" rIns="68575" bIns="34275" anchor="ctr" anchorCtr="0">
            <a:noAutofit/>
          </a:bodyPr>
          <a:lstStyle/>
          <a:p>
            <a:pPr lvl="0" algn="ctr">
              <a:lnSpc>
                <a:spcPct val="90000"/>
              </a:lnSpc>
              <a:buClr>
                <a:schemeClr val="dk1"/>
              </a:buClr>
              <a:buSzPct val="25000"/>
            </a:pPr>
            <a:r>
              <a:rPr lang="en-GB" sz="2800" dirty="0">
                <a:latin typeface="Calibri" panose="020F0502020204030204" pitchFamily="34" charset="0"/>
                <a:cs typeface="Calibri" panose="020F0502020204030204" pitchFamily="34" charset="0"/>
              </a:rPr>
              <a:t>Technology in 1994</a:t>
            </a:r>
          </a:p>
        </p:txBody>
      </p:sp>
      <p:cxnSp>
        <p:nvCxnSpPr>
          <p:cNvPr id="3" name="Shape 649">
            <a:extLst>
              <a:ext uri="{FF2B5EF4-FFF2-40B4-BE49-F238E27FC236}">
                <a16:creationId xmlns:a16="http://schemas.microsoft.com/office/drawing/2014/main" id="{00B0CDCE-F6D4-4DFC-8883-6AB9A2F087D6}"/>
              </a:ext>
            </a:extLst>
          </p:cNvPr>
          <p:cNvCxnSpPr/>
          <p:nvPr/>
        </p:nvCxnSpPr>
        <p:spPr>
          <a:xfrm>
            <a:off x="292950" y="630602"/>
            <a:ext cx="8558100" cy="0"/>
          </a:xfrm>
          <a:prstGeom prst="straightConnector1">
            <a:avLst/>
          </a:prstGeom>
          <a:noFill/>
          <a:ln w="9525" cap="flat" cmpd="sng">
            <a:solidFill>
              <a:schemeClr val="dk1"/>
            </a:solidFill>
            <a:prstDash val="solid"/>
            <a:miter/>
            <a:headEnd type="none" w="med" len="med"/>
            <a:tailEnd type="none" w="med" len="med"/>
          </a:ln>
        </p:spPr>
      </p:cxnSp>
      <p:pic>
        <p:nvPicPr>
          <p:cNvPr id="5" name="Picture 4">
            <a:extLst>
              <a:ext uri="{FF2B5EF4-FFF2-40B4-BE49-F238E27FC236}">
                <a16:creationId xmlns:a16="http://schemas.microsoft.com/office/drawing/2014/main" id="{C4F8C8B3-C74F-494F-9139-8C774442748E}"/>
              </a:ext>
            </a:extLst>
          </p:cNvPr>
          <p:cNvPicPr>
            <a:picLocks noChangeAspect="1"/>
          </p:cNvPicPr>
          <p:nvPr/>
        </p:nvPicPr>
        <p:blipFill>
          <a:blip r:embed="rId4"/>
          <a:stretch>
            <a:fillRect/>
          </a:stretch>
        </p:blipFill>
        <p:spPr>
          <a:xfrm rot="21018996">
            <a:off x="691365" y="1220600"/>
            <a:ext cx="3431828" cy="2233119"/>
          </a:xfrm>
          <a:prstGeom prst="rect">
            <a:avLst/>
          </a:prstGeom>
          <a:ln>
            <a:solidFill>
              <a:schemeClr val="tx1"/>
            </a:solidFill>
          </a:ln>
        </p:spPr>
      </p:pic>
      <p:pic>
        <p:nvPicPr>
          <p:cNvPr id="6" name="Picture 5">
            <a:extLst>
              <a:ext uri="{FF2B5EF4-FFF2-40B4-BE49-F238E27FC236}">
                <a16:creationId xmlns:a16="http://schemas.microsoft.com/office/drawing/2014/main" id="{22D9765A-317F-4BA3-B686-E6A456F3D105}"/>
              </a:ext>
            </a:extLst>
          </p:cNvPr>
          <p:cNvPicPr>
            <a:picLocks noChangeAspect="1"/>
          </p:cNvPicPr>
          <p:nvPr/>
        </p:nvPicPr>
        <p:blipFill>
          <a:blip r:embed="rId5"/>
          <a:stretch>
            <a:fillRect/>
          </a:stretch>
        </p:blipFill>
        <p:spPr>
          <a:xfrm rot="410942">
            <a:off x="5424719" y="1575236"/>
            <a:ext cx="2763393" cy="1850807"/>
          </a:xfrm>
          <a:prstGeom prst="rect">
            <a:avLst/>
          </a:prstGeom>
          <a:ln>
            <a:solidFill>
              <a:schemeClr val="tx1"/>
            </a:solidFill>
          </a:ln>
        </p:spPr>
      </p:pic>
      <p:pic>
        <p:nvPicPr>
          <p:cNvPr id="11" name="Picture 10">
            <a:extLst>
              <a:ext uri="{FF2B5EF4-FFF2-40B4-BE49-F238E27FC236}">
                <a16:creationId xmlns:a16="http://schemas.microsoft.com/office/drawing/2014/main" id="{8BA01E13-684E-4912-8FF7-2AC8C46A40CD}"/>
              </a:ext>
            </a:extLst>
          </p:cNvPr>
          <p:cNvPicPr>
            <a:picLocks noChangeAspect="1"/>
          </p:cNvPicPr>
          <p:nvPr/>
        </p:nvPicPr>
        <p:blipFill>
          <a:blip r:embed="rId6"/>
          <a:stretch>
            <a:fillRect/>
          </a:stretch>
        </p:blipFill>
        <p:spPr>
          <a:xfrm>
            <a:off x="7302309" y="3726433"/>
            <a:ext cx="1739010" cy="1302579"/>
          </a:xfrm>
          <a:prstGeom prst="rect">
            <a:avLst/>
          </a:prstGeom>
          <a:ln>
            <a:solidFill>
              <a:schemeClr val="tx1"/>
            </a:solidFill>
          </a:ln>
        </p:spPr>
      </p:pic>
      <p:pic>
        <p:nvPicPr>
          <p:cNvPr id="9" name="Picture 8">
            <a:extLst>
              <a:ext uri="{FF2B5EF4-FFF2-40B4-BE49-F238E27FC236}">
                <a16:creationId xmlns:a16="http://schemas.microsoft.com/office/drawing/2014/main" id="{F79AC29D-0A68-4685-98EE-474B163D33F8}"/>
              </a:ext>
            </a:extLst>
          </p:cNvPr>
          <p:cNvPicPr>
            <a:picLocks noChangeAspect="1"/>
          </p:cNvPicPr>
          <p:nvPr/>
        </p:nvPicPr>
        <p:blipFill>
          <a:blip r:embed="rId7"/>
          <a:stretch>
            <a:fillRect/>
          </a:stretch>
        </p:blipFill>
        <p:spPr>
          <a:xfrm rot="20787485">
            <a:off x="5589020" y="3717211"/>
            <a:ext cx="1711164" cy="1138702"/>
          </a:xfrm>
          <a:prstGeom prst="rect">
            <a:avLst/>
          </a:prstGeom>
          <a:ln>
            <a:solidFill>
              <a:schemeClr val="tx1"/>
            </a:solidFill>
          </a:ln>
        </p:spPr>
      </p:pic>
    </p:spTree>
    <p:extLst>
      <p:ext uri="{BB962C8B-B14F-4D97-AF65-F5344CB8AC3E}">
        <p14:creationId xmlns:p14="http://schemas.microsoft.com/office/powerpoint/2010/main" val="1776526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50" y="92608"/>
            <a:ext cx="8422199" cy="687624"/>
          </a:xfrm>
        </p:spPr>
        <p:txBody>
          <a:bodyPr/>
          <a:lstStyle/>
          <a:p>
            <a:pPr algn="ctr"/>
            <a:r>
              <a:rPr lang="en-GB" sz="2800" dirty="0">
                <a:solidFill>
                  <a:schemeClr val="bg2"/>
                </a:solidFill>
              </a:rPr>
              <a:t>Gait and literature</a:t>
            </a:r>
            <a:endParaRPr lang="en-GB" sz="2800" dirty="0"/>
          </a:p>
        </p:txBody>
      </p:sp>
      <p:pic>
        <p:nvPicPr>
          <p:cNvPr id="7" name="Picture 6" descr="shakey">
            <a:extLst>
              <a:ext uri="{FF2B5EF4-FFF2-40B4-BE49-F238E27FC236}">
                <a16:creationId xmlns:a16="http://schemas.microsoft.com/office/drawing/2014/main" id="{E1708E8A-CB45-485D-A25F-72BF7F524C80}"/>
              </a:ext>
            </a:extLst>
          </p:cNvPr>
          <p:cNvPicPr>
            <a:picLocks noChangeAspect="1" noChangeArrowheads="1"/>
          </p:cNvPicPr>
          <p:nvPr/>
        </p:nvPicPr>
        <p:blipFill>
          <a:blip r:embed="rId2" cstate="print"/>
          <a:srcRect/>
          <a:stretch>
            <a:fillRect/>
          </a:stretch>
        </p:blipFill>
        <p:spPr bwMode="auto">
          <a:xfrm rot="21069169">
            <a:off x="6592307" y="1306597"/>
            <a:ext cx="1337046" cy="2089984"/>
          </a:xfrm>
          <a:prstGeom prst="rect">
            <a:avLst/>
          </a:prstGeom>
          <a:noFill/>
          <a:ln w="28575">
            <a:solidFill>
              <a:srgbClr val="000000"/>
            </a:solidFill>
            <a:miter lim="800000"/>
            <a:headEnd/>
            <a:tailEnd/>
          </a:ln>
        </p:spPr>
      </p:pic>
      <p:sp>
        <p:nvSpPr>
          <p:cNvPr id="9" name="Rectangle 3">
            <a:extLst>
              <a:ext uri="{FF2B5EF4-FFF2-40B4-BE49-F238E27FC236}">
                <a16:creationId xmlns:a16="http://schemas.microsoft.com/office/drawing/2014/main" id="{631709F1-6A8C-40BB-B045-F945B64327B0}"/>
              </a:ext>
            </a:extLst>
          </p:cNvPr>
          <p:cNvSpPr txBox="1">
            <a:spLocks noChangeArrowheads="1"/>
          </p:cNvSpPr>
          <p:nvPr/>
        </p:nvSpPr>
        <p:spPr>
          <a:xfrm>
            <a:off x="292893" y="1103710"/>
            <a:ext cx="5954317" cy="3270647"/>
          </a:xfrm>
          <a:prstGeom prst="rect">
            <a:avLst/>
          </a:prstGeom>
          <a:noFill/>
          <a:ln>
            <a:noFill/>
          </a:ln>
        </p:spPr>
        <p:txBody>
          <a:bodyPr lIns="68575" tIns="68575" rIns="68575" bIns="68575" anchor="t" anchorCtr="0"/>
          <a:lstStyle>
            <a:defPPr marR="0" lvl="0" algn="l" rtl="0">
              <a:lnSpc>
                <a:spcPct val="100000"/>
              </a:lnSpc>
              <a:spcBef>
                <a:spcPts val="0"/>
              </a:spcBef>
              <a:spcAft>
                <a:spcPts val="0"/>
              </a:spcAft>
            </a:defPPr>
            <a:lvl1pPr marL="177800" marR="0" lvl="0" indent="-381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pPr marL="139700" indent="0">
              <a:lnSpc>
                <a:spcPct val="130000"/>
              </a:lnSpc>
              <a:buClr>
                <a:srgbClr val="0033CC"/>
              </a:buClr>
              <a:buFont typeface="Arial"/>
              <a:buNone/>
            </a:pPr>
            <a:r>
              <a:rPr lang="en-GB" sz="2000" dirty="0"/>
              <a:t>Dictionary</a:t>
            </a:r>
            <a:r>
              <a:rPr lang="en-GB" sz="2000" dirty="0">
                <a:solidFill>
                  <a:srgbClr val="020002"/>
                </a:solidFill>
              </a:rPr>
              <a:t>: “manner of walking”</a:t>
            </a:r>
          </a:p>
          <a:p>
            <a:pPr marL="139700" indent="0">
              <a:lnSpc>
                <a:spcPct val="130000"/>
              </a:lnSpc>
              <a:buClr>
                <a:srgbClr val="0033CC"/>
              </a:buClr>
              <a:buFont typeface="Arial"/>
              <a:buNone/>
            </a:pPr>
            <a:r>
              <a:rPr lang="en-GB" sz="2000" dirty="0">
                <a:solidFill>
                  <a:srgbClr val="0000FF"/>
                </a:solidFill>
              </a:rPr>
              <a:t>Shakespeare</a:t>
            </a:r>
            <a:r>
              <a:rPr lang="en-GB" sz="2000" dirty="0">
                <a:solidFill>
                  <a:srgbClr val="020002"/>
                </a:solidFill>
              </a:rPr>
              <a:t> observed recognition:</a:t>
            </a:r>
          </a:p>
          <a:p>
            <a:pPr lvl="1">
              <a:buClr>
                <a:srgbClr val="0033CC"/>
              </a:buClr>
              <a:buSzPct val="50000"/>
              <a:buFont typeface="Monotype Sorts" pitchFamily="2" charset="2"/>
              <a:buNone/>
            </a:pPr>
            <a:r>
              <a:rPr lang="en-GB" sz="2000" dirty="0">
                <a:solidFill>
                  <a:srgbClr val="020002"/>
                </a:solidFill>
              </a:rPr>
              <a:t>“</a:t>
            </a:r>
            <a:r>
              <a:rPr lang="en-GB" sz="2000" dirty="0" err="1">
                <a:solidFill>
                  <a:srgbClr val="020002"/>
                </a:solidFill>
              </a:rPr>
              <a:t>High’st</a:t>
            </a:r>
            <a:r>
              <a:rPr lang="en-GB" sz="2000" dirty="0">
                <a:solidFill>
                  <a:srgbClr val="020002"/>
                </a:solidFill>
              </a:rPr>
              <a:t> Queen of state; Great Juno comes;   I know her by her </a:t>
            </a:r>
            <a:r>
              <a:rPr lang="en-GB" sz="2000" dirty="0">
                <a:solidFill>
                  <a:srgbClr val="0000FF"/>
                </a:solidFill>
              </a:rPr>
              <a:t>gait</a:t>
            </a:r>
            <a:r>
              <a:rPr lang="en-GB" sz="2000" dirty="0">
                <a:solidFill>
                  <a:srgbClr val="020002"/>
                </a:solidFill>
              </a:rPr>
              <a:t>”  [The Tempest]</a:t>
            </a:r>
          </a:p>
          <a:p>
            <a:pPr lvl="1">
              <a:buClr>
                <a:srgbClr val="0033CC"/>
              </a:buClr>
              <a:buSzPct val="50000"/>
              <a:buFont typeface="Monotype Sorts" pitchFamily="2" charset="2"/>
              <a:buNone/>
            </a:pPr>
            <a:r>
              <a:rPr lang="en-GB" sz="2000" dirty="0">
                <a:solidFill>
                  <a:srgbClr val="020002"/>
                </a:solidFill>
              </a:rPr>
              <a:t>“For that John Mortimer….in face, in </a:t>
            </a:r>
            <a:r>
              <a:rPr lang="en-GB" sz="2000" dirty="0">
                <a:solidFill>
                  <a:srgbClr val="0000FF"/>
                </a:solidFill>
              </a:rPr>
              <a:t>gait</a:t>
            </a:r>
            <a:r>
              <a:rPr lang="en-GB" sz="2000" dirty="0">
                <a:solidFill>
                  <a:srgbClr val="020002"/>
                </a:solidFill>
              </a:rPr>
              <a:t> in speech he doth resemble” [Henry IV/2]</a:t>
            </a:r>
          </a:p>
          <a:p>
            <a:pPr marL="139700" indent="0">
              <a:buClr>
                <a:srgbClr val="0033CC"/>
              </a:buClr>
              <a:buFont typeface="Arial"/>
              <a:buNone/>
            </a:pPr>
            <a:r>
              <a:rPr lang="en-GB" sz="2000" dirty="0">
                <a:solidFill>
                  <a:srgbClr val="020002"/>
                </a:solidFill>
              </a:rPr>
              <a:t>Other </a:t>
            </a:r>
            <a:r>
              <a:rPr lang="en-GB" sz="2000" dirty="0">
                <a:solidFill>
                  <a:srgbClr val="0000FF"/>
                </a:solidFill>
              </a:rPr>
              <a:t>literature</a:t>
            </a:r>
            <a:r>
              <a:rPr lang="en-GB" sz="2000" dirty="0">
                <a:solidFill>
                  <a:srgbClr val="020002"/>
                </a:solidFill>
              </a:rPr>
              <a:t>: e.g. </a:t>
            </a:r>
            <a:r>
              <a:rPr lang="en-GB" sz="2000" dirty="0"/>
              <a:t>Band of Brothers</a:t>
            </a:r>
            <a:r>
              <a:rPr lang="en-GB" sz="2000" dirty="0">
                <a:solidFill>
                  <a:srgbClr val="020002"/>
                </a:solidFill>
              </a:rPr>
              <a:t>: “I noticed this figure coming, and I realized it was John Eubanks from the way he walked”</a:t>
            </a:r>
          </a:p>
        </p:txBody>
      </p:sp>
      <p:pic>
        <p:nvPicPr>
          <p:cNvPr id="10" name="Picture 7" descr="bandofbrothers">
            <a:extLst>
              <a:ext uri="{FF2B5EF4-FFF2-40B4-BE49-F238E27FC236}">
                <a16:creationId xmlns:a16="http://schemas.microsoft.com/office/drawing/2014/main" id="{17BD336D-23BC-4DE2-BA79-3515A5F7F5EE}"/>
              </a:ext>
            </a:extLst>
          </p:cNvPr>
          <p:cNvPicPr>
            <a:picLocks noChangeAspect="1" noChangeArrowheads="1"/>
          </p:cNvPicPr>
          <p:nvPr/>
        </p:nvPicPr>
        <p:blipFill>
          <a:blip r:embed="rId3" cstate="print"/>
          <a:srcRect/>
          <a:stretch>
            <a:fillRect/>
          </a:stretch>
        </p:blipFill>
        <p:spPr bwMode="auto">
          <a:xfrm rot="502144">
            <a:off x="7609037" y="2777534"/>
            <a:ext cx="1253623" cy="1920875"/>
          </a:xfrm>
          <a:prstGeom prst="rect">
            <a:avLst/>
          </a:prstGeom>
          <a:noFill/>
          <a:ln w="28575">
            <a:solidFill>
              <a:srgbClr val="000000"/>
            </a:solidFill>
            <a:miter lim="800000"/>
            <a:headEnd/>
            <a:tailEnd/>
          </a:ln>
        </p:spPr>
      </p:pic>
      <p:cxnSp>
        <p:nvCxnSpPr>
          <p:cNvPr id="12" name="Shape 649">
            <a:extLst>
              <a:ext uri="{FF2B5EF4-FFF2-40B4-BE49-F238E27FC236}">
                <a16:creationId xmlns:a16="http://schemas.microsoft.com/office/drawing/2014/main" id="{5A03C51F-F1BA-4593-8FA1-ECD0B543AE51}"/>
              </a:ext>
            </a:extLst>
          </p:cNvPr>
          <p:cNvCxnSpPr/>
          <p:nvPr/>
        </p:nvCxnSpPr>
        <p:spPr>
          <a:xfrm>
            <a:off x="359395" y="638915"/>
            <a:ext cx="8558100" cy="0"/>
          </a:xfrm>
          <a:prstGeom prst="straightConnector1">
            <a:avLst/>
          </a:prstGeom>
          <a:noFill/>
          <a:ln w="9525" cap="flat" cmpd="sng">
            <a:solidFill>
              <a:schemeClr val="dk1"/>
            </a:solidFill>
            <a:prstDash val="solid"/>
            <a:miter/>
            <a:headEnd type="none" w="med" len="med"/>
            <a:tailEnd type="none" w="med" len="med"/>
          </a:ln>
        </p:spPr>
      </p:cxnSp>
    </p:spTree>
    <p:extLst>
      <p:ext uri="{BB962C8B-B14F-4D97-AF65-F5344CB8AC3E}">
        <p14:creationId xmlns:p14="http://schemas.microsoft.com/office/powerpoint/2010/main" val="927581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970" y="3187489"/>
            <a:ext cx="6172200" cy="1215964"/>
          </a:xfrm>
        </p:spPr>
        <p:txBody>
          <a:bodyPr/>
          <a:lstStyle/>
          <a:p>
            <a:r>
              <a:rPr lang="en-GB" dirty="0"/>
              <a:t>6 subjects; 7 sequences</a:t>
            </a:r>
          </a:p>
          <a:p>
            <a:r>
              <a:rPr lang="en-US" dirty="0"/>
              <a:t>Sony Hi8 video camera</a:t>
            </a:r>
          </a:p>
          <a:p>
            <a:r>
              <a:rPr lang="en-US" dirty="0"/>
              <a:t>Circular track ….exhausted subjects?</a:t>
            </a:r>
            <a:endParaRPr lang="en-GB" dirty="0"/>
          </a:p>
        </p:txBody>
      </p:sp>
      <p:pic>
        <p:nvPicPr>
          <p:cNvPr id="306179" name="Picture 3" descr="g11017extracted"/>
          <p:cNvPicPr>
            <a:picLocks noChangeAspect="1" noChangeArrowheads="1"/>
          </p:cNvPicPr>
          <p:nvPr/>
        </p:nvPicPr>
        <p:blipFill>
          <a:blip r:embed="rId6" cstate="print"/>
          <a:srcRect/>
          <a:stretch>
            <a:fillRect/>
          </a:stretch>
        </p:blipFill>
        <p:spPr bwMode="auto">
          <a:xfrm>
            <a:off x="3327070" y="2476201"/>
            <a:ext cx="1279391" cy="1599239"/>
          </a:xfrm>
          <a:prstGeom prst="rect">
            <a:avLst/>
          </a:prstGeom>
          <a:noFill/>
          <a:ln w="9525">
            <a:noFill/>
            <a:miter lim="800000"/>
            <a:headEnd/>
            <a:tailEnd/>
          </a:ln>
        </p:spPr>
      </p:pic>
      <p:pic>
        <p:nvPicPr>
          <p:cNvPr id="13" name="ucs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9099" y="1132112"/>
            <a:ext cx="3150743" cy="1575371"/>
          </a:xfrm>
          <a:prstGeom prst="rect">
            <a:avLst/>
          </a:prstGeom>
          <a:ln>
            <a:solidFill>
              <a:schemeClr val="tx1"/>
            </a:solidFill>
          </a:ln>
        </p:spPr>
      </p:pic>
      <p:sp>
        <p:nvSpPr>
          <p:cNvPr id="14" name="Title 1">
            <a:extLst>
              <a:ext uri="{FF2B5EF4-FFF2-40B4-BE49-F238E27FC236}">
                <a16:creationId xmlns:a16="http://schemas.microsoft.com/office/drawing/2014/main" id="{961B0C12-C568-4EE9-945C-8523E16ACDFB}"/>
              </a:ext>
            </a:extLst>
          </p:cNvPr>
          <p:cNvSpPr txBox="1">
            <a:spLocks/>
          </p:cNvSpPr>
          <p:nvPr/>
        </p:nvSpPr>
        <p:spPr>
          <a:xfrm>
            <a:off x="99753" y="196787"/>
            <a:ext cx="8396761" cy="5834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buSzPct val="25000"/>
            </a:pPr>
            <a:r>
              <a:rPr lang="en-GB" sz="2800" dirty="0">
                <a:latin typeface="Calibri" panose="020F0502020204030204" pitchFamily="34" charset="0"/>
                <a:cs typeface="Calibri" panose="020F0502020204030204" pitchFamily="34" charset="0"/>
              </a:rPr>
              <a:t>Early data</a:t>
            </a:r>
            <a:endParaRPr lang="en" sz="2800" dirty="0">
              <a:latin typeface="Calibri" panose="020F0502020204030204" pitchFamily="34" charset="0"/>
              <a:cs typeface="Calibri" panose="020F0502020204030204" pitchFamily="34" charset="0"/>
            </a:endParaRPr>
          </a:p>
        </p:txBody>
      </p:sp>
      <p:cxnSp>
        <p:nvCxnSpPr>
          <p:cNvPr id="15" name="Shape 649">
            <a:extLst>
              <a:ext uri="{FF2B5EF4-FFF2-40B4-BE49-F238E27FC236}">
                <a16:creationId xmlns:a16="http://schemas.microsoft.com/office/drawing/2014/main" id="{8C0B49DC-5E03-413C-841D-D81DF27B30E0}"/>
              </a:ext>
            </a:extLst>
          </p:cNvPr>
          <p:cNvCxnSpPr>
            <a:cxnSpLocks/>
          </p:cNvCxnSpPr>
          <p:nvPr/>
        </p:nvCxnSpPr>
        <p:spPr>
          <a:xfrm>
            <a:off x="157942" y="647227"/>
            <a:ext cx="8759553" cy="0"/>
          </a:xfrm>
          <a:prstGeom prst="straightConnector1">
            <a:avLst/>
          </a:prstGeom>
          <a:noFill/>
          <a:ln w="9525" cap="flat" cmpd="sng">
            <a:solidFill>
              <a:schemeClr val="dk1"/>
            </a:solidFill>
            <a:prstDash val="solid"/>
            <a:miter/>
            <a:headEnd type="none" w="med" len="med"/>
            <a:tailEnd type="none" w="med" len="med"/>
          </a:ln>
        </p:spPr>
      </p:cxnSp>
      <p:sp>
        <p:nvSpPr>
          <p:cNvPr id="17" name="Shape 2449">
            <a:extLst>
              <a:ext uri="{FF2B5EF4-FFF2-40B4-BE49-F238E27FC236}">
                <a16:creationId xmlns:a16="http://schemas.microsoft.com/office/drawing/2014/main" id="{73F4B82B-E0C1-4879-8633-34EA6839C0B2}"/>
              </a:ext>
            </a:extLst>
          </p:cNvPr>
          <p:cNvSpPr txBox="1"/>
          <p:nvPr/>
        </p:nvSpPr>
        <p:spPr>
          <a:xfrm>
            <a:off x="93150" y="4658946"/>
            <a:ext cx="1876966" cy="391947"/>
          </a:xfrm>
          <a:prstGeom prst="rect">
            <a:avLst/>
          </a:prstGeom>
          <a:solidFill>
            <a:srgbClr val="3333FF"/>
          </a:solidFill>
          <a:ln w="9525" cap="flat" cmpd="sng">
            <a:solidFill>
              <a:srgbClr val="000000"/>
            </a:solidFill>
            <a:prstDash val="solid"/>
            <a:miter/>
            <a:headEnd type="none" w="med" len="med"/>
            <a:tailEnd type="none" w="med" len="med"/>
          </a:ln>
        </p:spPr>
        <p:txBody>
          <a:bodyPr lIns="68575" tIns="34275" rIns="68575" bIns="34275" anchor="t" anchorCtr="0">
            <a:noAutofit/>
          </a:bodyPr>
          <a:lstStyle/>
          <a:p>
            <a:pPr lvl="0" algn="ctr">
              <a:buClr>
                <a:srgbClr val="FFFFFF"/>
              </a:buClr>
              <a:buSzPct val="25000"/>
              <a:defRPr/>
            </a:pPr>
            <a:r>
              <a:rPr lang="en-GB" sz="1100" dirty="0">
                <a:solidFill>
                  <a:srgbClr val="FFFFFF"/>
                </a:solidFill>
                <a:latin typeface="Calibri" panose="020F0502020204030204" pitchFamily="34" charset="0"/>
                <a:cs typeface="Calibri" panose="020F0502020204030204" pitchFamily="34" charset="0"/>
              </a:rPr>
              <a:t>Little and Boyd, </a:t>
            </a:r>
            <a:r>
              <a:rPr lang="en-GB" sz="1100" dirty="0" err="1">
                <a:solidFill>
                  <a:srgbClr val="FFFFFF"/>
                </a:solidFill>
                <a:latin typeface="Calibri" panose="020F0502020204030204" pitchFamily="34" charset="0"/>
                <a:cs typeface="Calibri" panose="020F0502020204030204" pitchFamily="34" charset="0"/>
              </a:rPr>
              <a:t>Videre</a:t>
            </a:r>
            <a:r>
              <a:rPr lang="en-GB" sz="1100" dirty="0">
                <a:solidFill>
                  <a:srgbClr val="FFFFFF"/>
                </a:solidFill>
                <a:latin typeface="Calibri" panose="020F0502020204030204" pitchFamily="34" charset="0"/>
                <a:cs typeface="Calibri" panose="020F0502020204030204" pitchFamily="34" charset="0"/>
              </a:rPr>
              <a:t>, 1998</a:t>
            </a:r>
          </a:p>
        </p:txBody>
      </p:sp>
      <p:pic>
        <p:nvPicPr>
          <p:cNvPr id="16" name="Picture 15">
            <a:extLst>
              <a:ext uri="{FF2B5EF4-FFF2-40B4-BE49-F238E27FC236}">
                <a16:creationId xmlns:a16="http://schemas.microsoft.com/office/drawing/2014/main" id="{B499E0DA-08E0-4156-94CC-DF4D12035BBF}"/>
              </a:ext>
            </a:extLst>
          </p:cNvPr>
          <p:cNvPicPr>
            <a:picLocks noChangeAspect="1"/>
          </p:cNvPicPr>
          <p:nvPr/>
        </p:nvPicPr>
        <p:blipFill>
          <a:blip r:embed="rId8"/>
          <a:stretch>
            <a:fillRect/>
          </a:stretch>
        </p:blipFill>
        <p:spPr>
          <a:xfrm>
            <a:off x="5913921" y="1078378"/>
            <a:ext cx="2340617" cy="1660788"/>
          </a:xfrm>
          <a:prstGeom prst="rect">
            <a:avLst/>
          </a:prstGeom>
          <a:ln>
            <a:solidFill>
              <a:schemeClr val="tx1"/>
            </a:solidFill>
          </a:ln>
        </p:spPr>
      </p:pic>
      <p:pic>
        <p:nvPicPr>
          <p:cNvPr id="18" name="cmu">
            <a:hlinkClick r:id="" action="ppaction://media"/>
            <a:extLst>
              <a:ext uri="{FF2B5EF4-FFF2-40B4-BE49-F238E27FC236}">
                <a16:creationId xmlns:a16="http://schemas.microsoft.com/office/drawing/2014/main" id="{43A1A6C5-8D50-457D-874C-8D650F77F11D}"/>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313413" y="2961917"/>
            <a:ext cx="1506974" cy="1984796"/>
          </a:xfrm>
          <a:prstGeom prst="rect">
            <a:avLst/>
          </a:prstGeom>
          <a:ln>
            <a:solidFill>
              <a:schemeClr val="tx1"/>
            </a:solidFill>
          </a:ln>
        </p:spPr>
      </p:pic>
    </p:spTree>
    <p:extLst>
      <p:ext uri="{BB962C8B-B14F-4D97-AF65-F5344CB8AC3E}">
        <p14:creationId xmlns:p14="http://schemas.microsoft.com/office/powerpoint/2010/main" val="152514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0"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3"/>
                                        </p:tgtEl>
                                      </p:cBhvr>
                                    </p:cmd>
                                  </p:childTnLst>
                                </p:cTn>
                              </p:par>
                            </p:childTnLst>
                          </p:cTn>
                        </p:par>
                      </p:childTnLst>
                    </p:cTn>
                  </p:par>
                </p:childTnLst>
              </p:cTn>
              <p:nextCondLst>
                <p:cond evt="onClick" delay="0">
                  <p:tgtEl>
                    <p:spTgt spid="13"/>
                  </p:tgtEl>
                </p:cond>
              </p:nextCondLst>
            </p:seq>
            <p:video>
              <p:cMediaNode vol="80000">
                <p:cTn id="16" repeatCount="indefinite" fill="hold" display="0">
                  <p:stCondLst>
                    <p:cond delay="indefinite"/>
                  </p:stCondLst>
                </p:cTn>
                <p:tgtEl>
                  <p:spTgt spid="13"/>
                </p:tgtEl>
              </p:cMediaNode>
            </p:video>
            <p:video>
              <p:cMediaNode vol="80000">
                <p:cTn id="17" repeatCount="indefinite" fill="hold" display="0">
                  <p:stCondLst>
                    <p:cond delay="indefinite"/>
                  </p:stCondLst>
                </p:cTn>
                <p:tgtEl>
                  <p:spTgt spid="18"/>
                </p:tgtEl>
              </p:cMediaNode>
            </p:video>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4269F0-DC13-4742-A94B-116C5047285B}"/>
              </a:ext>
            </a:extLst>
          </p:cNvPr>
          <p:cNvPicPr/>
          <p:nvPr/>
        </p:nvPicPr>
        <p:blipFill>
          <a:blip r:embed="rId3"/>
          <a:stretch>
            <a:fillRect/>
          </a:stretch>
        </p:blipFill>
        <p:spPr>
          <a:xfrm>
            <a:off x="277410" y="114704"/>
            <a:ext cx="705362" cy="1540487"/>
          </a:xfrm>
          <a:prstGeom prst="rect">
            <a:avLst/>
          </a:prstGeom>
        </p:spPr>
      </p:pic>
      <p:pic>
        <p:nvPicPr>
          <p:cNvPr id="3" name="Picture 2">
            <a:extLst>
              <a:ext uri="{FF2B5EF4-FFF2-40B4-BE49-F238E27FC236}">
                <a16:creationId xmlns:a16="http://schemas.microsoft.com/office/drawing/2014/main" id="{2D5262CB-EC3C-4EC7-80E1-F38415ADEC28}"/>
              </a:ext>
            </a:extLst>
          </p:cNvPr>
          <p:cNvPicPr/>
          <p:nvPr/>
        </p:nvPicPr>
        <p:blipFill>
          <a:blip r:embed="rId4"/>
          <a:stretch>
            <a:fillRect/>
          </a:stretch>
        </p:blipFill>
        <p:spPr>
          <a:xfrm>
            <a:off x="277410" y="1791035"/>
            <a:ext cx="713035" cy="1557366"/>
          </a:xfrm>
          <a:prstGeom prst="rect">
            <a:avLst/>
          </a:prstGeom>
        </p:spPr>
      </p:pic>
      <p:pic>
        <p:nvPicPr>
          <p:cNvPr id="4" name="Picture 3">
            <a:extLst>
              <a:ext uri="{FF2B5EF4-FFF2-40B4-BE49-F238E27FC236}">
                <a16:creationId xmlns:a16="http://schemas.microsoft.com/office/drawing/2014/main" id="{73635F4E-D52D-4949-9443-59DCDC4D8C19}"/>
              </a:ext>
            </a:extLst>
          </p:cNvPr>
          <p:cNvPicPr/>
          <p:nvPr/>
        </p:nvPicPr>
        <p:blipFill>
          <a:blip r:embed="rId5"/>
          <a:stretch>
            <a:fillRect/>
          </a:stretch>
        </p:blipFill>
        <p:spPr>
          <a:xfrm>
            <a:off x="259507" y="3484245"/>
            <a:ext cx="723265" cy="1557366"/>
          </a:xfrm>
          <a:prstGeom prst="rect">
            <a:avLst/>
          </a:prstGeom>
        </p:spPr>
      </p:pic>
      <p:pic>
        <p:nvPicPr>
          <p:cNvPr id="5" name="Picture 4">
            <a:extLst>
              <a:ext uri="{FF2B5EF4-FFF2-40B4-BE49-F238E27FC236}">
                <a16:creationId xmlns:a16="http://schemas.microsoft.com/office/drawing/2014/main" id="{B733D587-D978-4337-AB5C-52593DAEF6F4}"/>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1058" y="920853"/>
            <a:ext cx="2128520" cy="1673860"/>
          </a:xfrm>
          <a:prstGeom prst="rect">
            <a:avLst/>
          </a:prstGeom>
          <a:noFill/>
          <a:ln>
            <a:noFill/>
          </a:ln>
        </p:spPr>
      </p:pic>
      <p:pic>
        <p:nvPicPr>
          <p:cNvPr id="6" name="Picture 5">
            <a:extLst>
              <a:ext uri="{FF2B5EF4-FFF2-40B4-BE49-F238E27FC236}">
                <a16:creationId xmlns:a16="http://schemas.microsoft.com/office/drawing/2014/main" id="{2A5E1A86-F3CE-4E3F-9B43-A1D1D3358E9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76494" y="931013"/>
            <a:ext cx="2117090" cy="1653540"/>
          </a:xfrm>
          <a:prstGeom prst="rect">
            <a:avLst/>
          </a:prstGeom>
          <a:noFill/>
          <a:ln>
            <a:noFill/>
          </a:ln>
        </p:spPr>
      </p:pic>
      <p:pic>
        <p:nvPicPr>
          <p:cNvPr id="7" name="Picture 6">
            <a:extLst>
              <a:ext uri="{FF2B5EF4-FFF2-40B4-BE49-F238E27FC236}">
                <a16:creationId xmlns:a16="http://schemas.microsoft.com/office/drawing/2014/main" id="{82228B5F-0CA3-451B-A614-F2833EAA7CF3}"/>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5183" y="3001505"/>
            <a:ext cx="2160270" cy="1652905"/>
          </a:xfrm>
          <a:prstGeom prst="rect">
            <a:avLst/>
          </a:prstGeom>
          <a:noFill/>
          <a:ln>
            <a:noFill/>
          </a:ln>
        </p:spPr>
      </p:pic>
      <p:pic>
        <p:nvPicPr>
          <p:cNvPr id="8" name="Picture 7">
            <a:extLst>
              <a:ext uri="{FF2B5EF4-FFF2-40B4-BE49-F238E27FC236}">
                <a16:creationId xmlns:a16="http://schemas.microsoft.com/office/drawing/2014/main" id="{57DD5D11-8942-4F7C-BE2D-CBDF09A9B008}"/>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11407" y="3024365"/>
            <a:ext cx="2247265" cy="1607185"/>
          </a:xfrm>
          <a:prstGeom prst="rect">
            <a:avLst/>
          </a:prstGeom>
          <a:noFill/>
          <a:ln>
            <a:noFill/>
          </a:ln>
        </p:spPr>
      </p:pic>
      <p:sp>
        <p:nvSpPr>
          <p:cNvPr id="9" name="TextBox 8">
            <a:extLst>
              <a:ext uri="{FF2B5EF4-FFF2-40B4-BE49-F238E27FC236}">
                <a16:creationId xmlns:a16="http://schemas.microsoft.com/office/drawing/2014/main" id="{FFBFDCA9-724A-4B60-A4B7-C0C630A5627E}"/>
              </a:ext>
            </a:extLst>
          </p:cNvPr>
          <p:cNvSpPr txBox="1"/>
          <p:nvPr/>
        </p:nvSpPr>
        <p:spPr>
          <a:xfrm>
            <a:off x="1238350" y="2584771"/>
            <a:ext cx="2513937" cy="307777"/>
          </a:xfrm>
          <a:prstGeom prst="rect">
            <a:avLst/>
          </a:prstGeom>
          <a:noFill/>
        </p:spPr>
        <p:txBody>
          <a:bodyPr wrap="square" rtlCol="0">
            <a:spAutoFit/>
          </a:bodyPr>
          <a:lstStyle/>
          <a:p>
            <a:pPr algn="ctr"/>
            <a:r>
              <a:rPr lang="en-US" dirty="0"/>
              <a:t>Inclination of thigh</a:t>
            </a:r>
            <a:endParaRPr lang="en-GB" dirty="0"/>
          </a:p>
        </p:txBody>
      </p:sp>
      <p:sp>
        <p:nvSpPr>
          <p:cNvPr id="10" name="TextBox 9">
            <a:extLst>
              <a:ext uri="{FF2B5EF4-FFF2-40B4-BE49-F238E27FC236}">
                <a16:creationId xmlns:a16="http://schemas.microsoft.com/office/drawing/2014/main" id="{A9AEACAA-6028-40BB-8EFB-DFB0DDB9E157}"/>
              </a:ext>
            </a:extLst>
          </p:cNvPr>
          <p:cNvSpPr txBox="1"/>
          <p:nvPr/>
        </p:nvSpPr>
        <p:spPr>
          <a:xfrm>
            <a:off x="3978071" y="2584771"/>
            <a:ext cx="2513936" cy="307777"/>
          </a:xfrm>
          <a:prstGeom prst="rect">
            <a:avLst/>
          </a:prstGeom>
          <a:noFill/>
        </p:spPr>
        <p:txBody>
          <a:bodyPr wrap="square" rtlCol="0">
            <a:spAutoFit/>
          </a:bodyPr>
          <a:lstStyle/>
          <a:p>
            <a:pPr algn="ctr"/>
            <a:r>
              <a:rPr lang="en-US" dirty="0"/>
              <a:t>Magnitude of DFT </a:t>
            </a:r>
            <a:endParaRPr lang="en-GB" dirty="0"/>
          </a:p>
        </p:txBody>
      </p:sp>
      <p:sp>
        <p:nvSpPr>
          <p:cNvPr id="11" name="TextBox 10">
            <a:extLst>
              <a:ext uri="{FF2B5EF4-FFF2-40B4-BE49-F238E27FC236}">
                <a16:creationId xmlns:a16="http://schemas.microsoft.com/office/drawing/2014/main" id="{D0285B30-A2EB-40FE-9414-47937FA33E5D}"/>
              </a:ext>
            </a:extLst>
          </p:cNvPr>
          <p:cNvSpPr txBox="1"/>
          <p:nvPr/>
        </p:nvSpPr>
        <p:spPr>
          <a:xfrm>
            <a:off x="1061329" y="4606100"/>
            <a:ext cx="2867979" cy="307777"/>
          </a:xfrm>
          <a:prstGeom prst="rect">
            <a:avLst/>
          </a:prstGeom>
          <a:noFill/>
        </p:spPr>
        <p:txBody>
          <a:bodyPr wrap="square" rtlCol="0">
            <a:spAutoFit/>
          </a:bodyPr>
          <a:lstStyle/>
          <a:p>
            <a:pPr algn="ctr"/>
            <a:r>
              <a:rPr lang="en-US" dirty="0"/>
              <a:t>Difference between magnitude </a:t>
            </a:r>
            <a:endParaRPr lang="en-GB" dirty="0"/>
          </a:p>
        </p:txBody>
      </p:sp>
      <p:sp>
        <p:nvSpPr>
          <p:cNvPr id="12" name="TextBox 11">
            <a:extLst>
              <a:ext uri="{FF2B5EF4-FFF2-40B4-BE49-F238E27FC236}">
                <a16:creationId xmlns:a16="http://schemas.microsoft.com/office/drawing/2014/main" id="{83987D43-2460-4208-A1AD-29E45E983510}"/>
              </a:ext>
            </a:extLst>
          </p:cNvPr>
          <p:cNvSpPr txBox="1"/>
          <p:nvPr/>
        </p:nvSpPr>
        <p:spPr>
          <a:xfrm>
            <a:off x="3978072" y="4606100"/>
            <a:ext cx="2513935" cy="307777"/>
          </a:xfrm>
          <a:prstGeom prst="rect">
            <a:avLst/>
          </a:prstGeom>
          <a:noFill/>
        </p:spPr>
        <p:txBody>
          <a:bodyPr wrap="square" rtlCol="0">
            <a:spAutoFit/>
          </a:bodyPr>
          <a:lstStyle/>
          <a:p>
            <a:pPr algn="ctr"/>
            <a:r>
              <a:rPr lang="en-US" dirty="0"/>
              <a:t>Difference between phase</a:t>
            </a:r>
            <a:endParaRPr lang="en-GB" dirty="0"/>
          </a:p>
        </p:txBody>
      </p:sp>
      <p:sp>
        <p:nvSpPr>
          <p:cNvPr id="13" name="Title 1">
            <a:extLst>
              <a:ext uri="{FF2B5EF4-FFF2-40B4-BE49-F238E27FC236}">
                <a16:creationId xmlns:a16="http://schemas.microsoft.com/office/drawing/2014/main" id="{5287EEE5-BA88-45F3-BF4D-1345B24952A2}"/>
              </a:ext>
            </a:extLst>
          </p:cNvPr>
          <p:cNvSpPr txBox="1">
            <a:spLocks/>
          </p:cNvSpPr>
          <p:nvPr/>
        </p:nvSpPr>
        <p:spPr>
          <a:xfrm>
            <a:off x="1053507" y="196787"/>
            <a:ext cx="7443007" cy="5834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buSzPct val="25000"/>
            </a:pPr>
            <a:r>
              <a:rPr lang="en-GB" sz="2800" dirty="0">
                <a:latin typeface="Calibri" panose="020F0502020204030204" pitchFamily="34" charset="0"/>
                <a:cs typeface="Calibri" panose="020F0502020204030204" pitchFamily="34" charset="0"/>
              </a:rPr>
              <a:t>Model-based recognition</a:t>
            </a:r>
            <a:endParaRPr lang="en" sz="2800" dirty="0">
              <a:latin typeface="Calibri" panose="020F0502020204030204" pitchFamily="34" charset="0"/>
              <a:cs typeface="Calibri" panose="020F0502020204030204" pitchFamily="34" charset="0"/>
            </a:endParaRPr>
          </a:p>
        </p:txBody>
      </p:sp>
      <p:cxnSp>
        <p:nvCxnSpPr>
          <p:cNvPr id="16" name="Shape 649">
            <a:extLst>
              <a:ext uri="{FF2B5EF4-FFF2-40B4-BE49-F238E27FC236}">
                <a16:creationId xmlns:a16="http://schemas.microsoft.com/office/drawing/2014/main" id="{C5BB0FE5-F359-4729-B988-5BD95D915780}"/>
              </a:ext>
            </a:extLst>
          </p:cNvPr>
          <p:cNvCxnSpPr>
            <a:cxnSpLocks/>
          </p:cNvCxnSpPr>
          <p:nvPr/>
        </p:nvCxnSpPr>
        <p:spPr>
          <a:xfrm>
            <a:off x="1213658" y="647227"/>
            <a:ext cx="7703837" cy="0"/>
          </a:xfrm>
          <a:prstGeom prst="straightConnector1">
            <a:avLst/>
          </a:prstGeom>
          <a:noFill/>
          <a:ln w="9525" cap="flat" cmpd="sng">
            <a:solidFill>
              <a:schemeClr val="dk1"/>
            </a:solidFill>
            <a:prstDash val="solid"/>
            <a:miter/>
            <a:headEnd type="none" w="med" len="med"/>
            <a:tailEnd type="none" w="med" len="med"/>
          </a:ln>
        </p:spPr>
      </p:cxnSp>
      <p:pic>
        <p:nvPicPr>
          <p:cNvPr id="19" name="Picture 3" descr="D:\tutorial\gaitmodel1.JPG">
            <a:extLst>
              <a:ext uri="{FF2B5EF4-FFF2-40B4-BE49-F238E27FC236}">
                <a16:creationId xmlns:a16="http://schemas.microsoft.com/office/drawing/2014/main" id="{2B31C85A-332C-49D1-8F35-805603CC0ADE}"/>
              </a:ext>
            </a:extLst>
          </p:cNvPr>
          <p:cNvPicPr>
            <a:picLocks noChangeAspect="1" noChangeArrowheads="1"/>
          </p:cNvPicPr>
          <p:nvPr/>
        </p:nvPicPr>
        <p:blipFill>
          <a:blip r:embed="rId10" cstate="print"/>
          <a:srcRect/>
          <a:stretch>
            <a:fillRect/>
          </a:stretch>
        </p:blipFill>
        <p:spPr bwMode="auto">
          <a:xfrm>
            <a:off x="6796727" y="1474863"/>
            <a:ext cx="2303690" cy="2239699"/>
          </a:xfrm>
          <a:prstGeom prst="rect">
            <a:avLst/>
          </a:prstGeom>
          <a:noFill/>
        </p:spPr>
      </p:pic>
      <p:sp>
        <p:nvSpPr>
          <p:cNvPr id="20" name="TextBox 19">
            <a:extLst>
              <a:ext uri="{FF2B5EF4-FFF2-40B4-BE49-F238E27FC236}">
                <a16:creationId xmlns:a16="http://schemas.microsoft.com/office/drawing/2014/main" id="{22198C2A-E08D-473B-BDB6-BC85BC5F7278}"/>
              </a:ext>
            </a:extLst>
          </p:cNvPr>
          <p:cNvSpPr txBox="1"/>
          <p:nvPr/>
        </p:nvSpPr>
        <p:spPr>
          <a:xfrm>
            <a:off x="6691604" y="3674068"/>
            <a:ext cx="2513936" cy="307777"/>
          </a:xfrm>
          <a:prstGeom prst="rect">
            <a:avLst/>
          </a:prstGeom>
          <a:noFill/>
        </p:spPr>
        <p:txBody>
          <a:bodyPr wrap="square" rtlCol="0">
            <a:spAutoFit/>
          </a:bodyPr>
          <a:lstStyle/>
          <a:p>
            <a:pPr algn="ctr"/>
            <a:r>
              <a:rPr lang="en-US" dirty="0"/>
              <a:t>Other models are possible</a:t>
            </a:r>
            <a:endParaRPr lang="en-GB" dirty="0"/>
          </a:p>
        </p:txBody>
      </p:sp>
      <p:sp>
        <p:nvSpPr>
          <p:cNvPr id="22" name="Shape 2449">
            <a:extLst>
              <a:ext uri="{FF2B5EF4-FFF2-40B4-BE49-F238E27FC236}">
                <a16:creationId xmlns:a16="http://schemas.microsoft.com/office/drawing/2014/main" id="{1F1CCFA9-21D3-4F52-ABE4-DBB853F9A8C5}"/>
              </a:ext>
            </a:extLst>
          </p:cNvPr>
          <p:cNvSpPr txBox="1"/>
          <p:nvPr/>
        </p:nvSpPr>
        <p:spPr>
          <a:xfrm>
            <a:off x="7223451" y="4717903"/>
            <a:ext cx="1876966" cy="391947"/>
          </a:xfrm>
          <a:prstGeom prst="rect">
            <a:avLst/>
          </a:prstGeom>
          <a:solidFill>
            <a:srgbClr val="3333FF"/>
          </a:solidFill>
          <a:ln w="9525" cap="flat" cmpd="sng">
            <a:solidFill>
              <a:srgbClr val="000000"/>
            </a:solidFill>
            <a:prstDash val="solid"/>
            <a:miter/>
            <a:headEnd type="none" w="med" len="med"/>
            <a:tailEnd type="none" w="med" len="med"/>
          </a:ln>
        </p:spPr>
        <p:txBody>
          <a:bodyPr lIns="68575" tIns="34275" rIns="68575" bIns="34275" anchor="t" anchorCtr="0">
            <a:noAutofit/>
          </a:bodyPr>
          <a:lstStyle/>
          <a:p>
            <a:pPr lvl="0" algn="ctr">
              <a:buClr>
                <a:srgbClr val="FFFFFF"/>
              </a:buClr>
              <a:buSzPct val="25000"/>
              <a:defRPr/>
            </a:pPr>
            <a:r>
              <a:rPr lang="fr-FR" sz="1100" dirty="0">
                <a:solidFill>
                  <a:srgbClr val="FFFFFF"/>
                </a:solidFill>
                <a:latin typeface="Calibri" panose="020F0502020204030204" pitchFamily="34" charset="0"/>
                <a:cs typeface="Calibri" panose="020F0502020204030204" pitchFamily="34" charset="0"/>
              </a:rPr>
              <a:t>D </a:t>
            </a:r>
            <a:r>
              <a:rPr lang="fr-FR" sz="1100" dirty="0" err="1">
                <a:solidFill>
                  <a:srgbClr val="FFFFFF"/>
                </a:solidFill>
                <a:latin typeface="Calibri" panose="020F0502020204030204" pitchFamily="34" charset="0"/>
                <a:cs typeface="Calibri" panose="020F0502020204030204" pitchFamily="34" charset="0"/>
              </a:rPr>
              <a:t>Cunado</a:t>
            </a:r>
            <a:r>
              <a:rPr lang="fr-FR" sz="1100" dirty="0">
                <a:solidFill>
                  <a:srgbClr val="FFFFFF"/>
                </a:solidFill>
                <a:latin typeface="Calibri" panose="020F0502020204030204" pitchFamily="34" charset="0"/>
                <a:cs typeface="Calibri" panose="020F0502020204030204" pitchFamily="34" charset="0"/>
              </a:rPr>
              <a:t>, MS Nixon, JN Carter, Proc. AVBPA, 1997</a:t>
            </a:r>
          </a:p>
        </p:txBody>
      </p:sp>
    </p:spTree>
    <p:extLst>
      <p:ext uri="{BB962C8B-B14F-4D97-AF65-F5344CB8AC3E}">
        <p14:creationId xmlns:p14="http://schemas.microsoft.com/office/powerpoint/2010/main" val="1716341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50" y="92607"/>
            <a:ext cx="8422199" cy="685603"/>
          </a:xfrm>
        </p:spPr>
        <p:txBody>
          <a:bodyPr/>
          <a:lstStyle/>
          <a:p>
            <a:pPr algn="ctr"/>
            <a:r>
              <a:rPr lang="en-GB" sz="2800" dirty="0">
                <a:solidFill>
                  <a:schemeClr val="bg2"/>
                </a:solidFill>
              </a:rPr>
              <a:t>Using silhouettes</a:t>
            </a:r>
            <a:endParaRPr lang="en-GB" sz="2800" dirty="0"/>
          </a:p>
        </p:txBody>
      </p:sp>
      <p:cxnSp>
        <p:nvCxnSpPr>
          <p:cNvPr id="6" name="Shape 540"/>
          <p:cNvCxnSpPr/>
          <p:nvPr/>
        </p:nvCxnSpPr>
        <p:spPr>
          <a:xfrm>
            <a:off x="292950" y="611959"/>
            <a:ext cx="8558100" cy="0"/>
          </a:xfrm>
          <a:prstGeom prst="straightConnector1">
            <a:avLst/>
          </a:prstGeom>
          <a:noFill/>
          <a:ln w="9525" cap="flat" cmpd="sng">
            <a:solidFill>
              <a:schemeClr val="dk1"/>
            </a:solidFill>
            <a:prstDash val="solid"/>
            <a:miter/>
            <a:headEnd type="none" w="med" len="med"/>
            <a:tailEnd type="none" w="med" len="med"/>
          </a:ln>
        </p:spPr>
      </p:cxnSp>
      <p:sp>
        <p:nvSpPr>
          <p:cNvPr id="9" name="Rectangle 3">
            <a:extLst>
              <a:ext uri="{FF2B5EF4-FFF2-40B4-BE49-F238E27FC236}">
                <a16:creationId xmlns:a16="http://schemas.microsoft.com/office/drawing/2014/main" id="{631709F1-6A8C-40BB-B045-F945B64327B0}"/>
              </a:ext>
            </a:extLst>
          </p:cNvPr>
          <p:cNvSpPr txBox="1">
            <a:spLocks noChangeArrowheads="1"/>
          </p:cNvSpPr>
          <p:nvPr/>
        </p:nvSpPr>
        <p:spPr>
          <a:xfrm>
            <a:off x="45969" y="741881"/>
            <a:ext cx="5954317" cy="609488"/>
          </a:xfrm>
          <a:prstGeom prst="rect">
            <a:avLst/>
          </a:prstGeom>
          <a:noFill/>
          <a:ln>
            <a:noFill/>
          </a:ln>
        </p:spPr>
        <p:txBody>
          <a:bodyPr lIns="68575" tIns="68575" rIns="68575" bIns="68575" anchor="t" anchorCtr="0"/>
          <a:lstStyle>
            <a:defPPr marR="0" lvl="0" algn="l" rtl="0">
              <a:lnSpc>
                <a:spcPct val="100000"/>
              </a:lnSpc>
              <a:spcBef>
                <a:spcPts val="0"/>
              </a:spcBef>
              <a:spcAft>
                <a:spcPts val="0"/>
              </a:spcAft>
            </a:defPPr>
            <a:lvl1pPr marL="177800" marR="0" lvl="0" indent="-381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pPr marL="139700" indent="0">
              <a:lnSpc>
                <a:spcPct val="130000"/>
              </a:lnSpc>
              <a:buClr>
                <a:srgbClr val="0033CC"/>
              </a:buClr>
              <a:buFont typeface="Arial"/>
              <a:buNone/>
            </a:pPr>
            <a:r>
              <a:rPr lang="en-GB" sz="2000" dirty="0">
                <a:solidFill>
                  <a:srgbClr val="020002"/>
                </a:solidFill>
              </a:rPr>
              <a:t>Some names: average silhouette, GEI</a:t>
            </a:r>
          </a:p>
        </p:txBody>
      </p:sp>
      <p:sp>
        <p:nvSpPr>
          <p:cNvPr id="11" name="Shape 2449">
            <a:extLst>
              <a:ext uri="{FF2B5EF4-FFF2-40B4-BE49-F238E27FC236}">
                <a16:creationId xmlns:a16="http://schemas.microsoft.com/office/drawing/2014/main" id="{CD4B53BC-5541-4941-A96A-5A9AE0702279}"/>
              </a:ext>
            </a:extLst>
          </p:cNvPr>
          <p:cNvSpPr txBox="1"/>
          <p:nvPr/>
        </p:nvSpPr>
        <p:spPr>
          <a:xfrm>
            <a:off x="93150" y="4658946"/>
            <a:ext cx="1876966" cy="391947"/>
          </a:xfrm>
          <a:prstGeom prst="rect">
            <a:avLst/>
          </a:prstGeom>
          <a:solidFill>
            <a:srgbClr val="3333FF"/>
          </a:solidFill>
          <a:ln w="9525" cap="flat" cmpd="sng">
            <a:solidFill>
              <a:srgbClr val="000000"/>
            </a:solidFill>
            <a:prstDash val="solid"/>
            <a:miter/>
            <a:headEnd type="none" w="med" len="med"/>
            <a:tailEnd type="none" w="med" len="med"/>
          </a:ln>
        </p:spPr>
        <p:txBody>
          <a:bodyPr lIns="68575" tIns="34275" rIns="68575" bIns="34275" anchor="t" anchorCtr="0">
            <a:noAutofit/>
          </a:bodyPr>
          <a:lstStyle/>
          <a:p>
            <a:pPr lvl="0" algn="ctr">
              <a:buClr>
                <a:srgbClr val="FFFFFF"/>
              </a:buClr>
              <a:buSzPct val="25000"/>
              <a:defRPr/>
            </a:pPr>
            <a:r>
              <a:rPr lang="fr-FR" sz="1100" dirty="0">
                <a:solidFill>
                  <a:srgbClr val="FFFFFF"/>
                </a:solidFill>
                <a:latin typeface="Calibri" panose="020F0502020204030204" pitchFamily="34" charset="0"/>
                <a:cs typeface="Calibri" panose="020F0502020204030204" pitchFamily="34" charset="0"/>
              </a:rPr>
              <a:t>J Han, B Bhanu, </a:t>
            </a:r>
            <a:r>
              <a:rPr lang="fr-FR" sz="1100" i="1" dirty="0">
                <a:solidFill>
                  <a:srgbClr val="FFFFFF"/>
                </a:solidFill>
                <a:latin typeface="Calibri" panose="020F0502020204030204" pitchFamily="34" charset="0"/>
                <a:cs typeface="Calibri" panose="020F0502020204030204" pitchFamily="34" charset="0"/>
              </a:rPr>
              <a:t>IEEE TPAMI</a:t>
            </a:r>
            <a:r>
              <a:rPr lang="fr-FR" sz="1100" dirty="0">
                <a:solidFill>
                  <a:srgbClr val="FFFFFF"/>
                </a:solidFill>
                <a:latin typeface="Calibri" panose="020F0502020204030204" pitchFamily="34" charset="0"/>
                <a:cs typeface="Calibri" panose="020F0502020204030204" pitchFamily="34" charset="0"/>
              </a:rPr>
              <a:t>, 2005</a:t>
            </a:r>
          </a:p>
        </p:txBody>
      </p:sp>
      <p:pic>
        <p:nvPicPr>
          <p:cNvPr id="3" name="Picture 2">
            <a:extLst>
              <a:ext uri="{FF2B5EF4-FFF2-40B4-BE49-F238E27FC236}">
                <a16:creationId xmlns:a16="http://schemas.microsoft.com/office/drawing/2014/main" id="{C5E94727-083D-4D1C-9162-569EF4DA6400}"/>
              </a:ext>
            </a:extLst>
          </p:cNvPr>
          <p:cNvPicPr>
            <a:picLocks noChangeAspect="1"/>
          </p:cNvPicPr>
          <p:nvPr/>
        </p:nvPicPr>
        <p:blipFill>
          <a:blip r:embed="rId3"/>
          <a:stretch>
            <a:fillRect/>
          </a:stretch>
        </p:blipFill>
        <p:spPr>
          <a:xfrm>
            <a:off x="93150" y="1297561"/>
            <a:ext cx="5661602" cy="1985965"/>
          </a:xfrm>
          <a:prstGeom prst="rect">
            <a:avLst/>
          </a:prstGeom>
        </p:spPr>
      </p:pic>
      <p:pic>
        <p:nvPicPr>
          <p:cNvPr id="4" name="Picture 3">
            <a:extLst>
              <a:ext uri="{FF2B5EF4-FFF2-40B4-BE49-F238E27FC236}">
                <a16:creationId xmlns:a16="http://schemas.microsoft.com/office/drawing/2014/main" id="{F70BAB7C-8198-4484-B52D-A92470C29A2D}"/>
              </a:ext>
            </a:extLst>
          </p:cNvPr>
          <p:cNvPicPr>
            <a:picLocks noChangeAspect="1"/>
          </p:cNvPicPr>
          <p:nvPr/>
        </p:nvPicPr>
        <p:blipFill>
          <a:blip r:embed="rId4"/>
          <a:stretch>
            <a:fillRect/>
          </a:stretch>
        </p:blipFill>
        <p:spPr>
          <a:xfrm>
            <a:off x="5726770" y="1046625"/>
            <a:ext cx="3324080" cy="2692145"/>
          </a:xfrm>
          <a:prstGeom prst="rect">
            <a:avLst/>
          </a:prstGeom>
        </p:spPr>
      </p:pic>
      <p:sp>
        <p:nvSpPr>
          <p:cNvPr id="12" name="TextBox 11">
            <a:extLst>
              <a:ext uri="{FF2B5EF4-FFF2-40B4-BE49-F238E27FC236}">
                <a16:creationId xmlns:a16="http://schemas.microsoft.com/office/drawing/2014/main" id="{8C54527C-348A-43F2-A19A-81F336562C09}"/>
              </a:ext>
            </a:extLst>
          </p:cNvPr>
          <p:cNvSpPr txBox="1"/>
          <p:nvPr/>
        </p:nvSpPr>
        <p:spPr>
          <a:xfrm>
            <a:off x="1666982" y="3824171"/>
            <a:ext cx="2513937" cy="400110"/>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Gait Energy Image</a:t>
            </a:r>
            <a:endParaRPr lang="en-GB" sz="20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5155CAB-B502-4F56-A04F-E0CF941170B5}"/>
              </a:ext>
            </a:extLst>
          </p:cNvPr>
          <p:cNvSpPr txBox="1"/>
          <p:nvPr/>
        </p:nvSpPr>
        <p:spPr>
          <a:xfrm>
            <a:off x="6131841" y="3824171"/>
            <a:ext cx="2513937" cy="400110"/>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Gait Entropy Image</a:t>
            </a:r>
            <a:endParaRPr lang="en-GB" sz="2000" dirty="0">
              <a:latin typeface="Calibri" panose="020F0502020204030204" pitchFamily="34" charset="0"/>
              <a:cs typeface="Calibri" panose="020F0502020204030204" pitchFamily="34" charset="0"/>
            </a:endParaRPr>
          </a:p>
        </p:txBody>
      </p:sp>
      <p:sp>
        <p:nvSpPr>
          <p:cNvPr id="16" name="Right Brace 15">
            <a:extLst>
              <a:ext uri="{FF2B5EF4-FFF2-40B4-BE49-F238E27FC236}">
                <a16:creationId xmlns:a16="http://schemas.microsoft.com/office/drawing/2014/main" id="{437BA8A0-932B-4E67-8B80-FBE56FF2B09E}"/>
              </a:ext>
            </a:extLst>
          </p:cNvPr>
          <p:cNvSpPr/>
          <p:nvPr/>
        </p:nvSpPr>
        <p:spPr>
          <a:xfrm rot="16200000" flipH="1">
            <a:off x="2479272" y="1016233"/>
            <a:ext cx="220287" cy="4729944"/>
          </a:xfrm>
          <a:prstGeom prst="rightBrace">
            <a:avLst/>
          </a:prstGeom>
          <a:ln w="19050">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Freeform: Shape 16">
            <a:extLst>
              <a:ext uri="{FF2B5EF4-FFF2-40B4-BE49-F238E27FC236}">
                <a16:creationId xmlns:a16="http://schemas.microsoft.com/office/drawing/2014/main" id="{CCE6CDEE-FE5E-4803-9ACA-B0BD9EA329EF}"/>
              </a:ext>
            </a:extLst>
          </p:cNvPr>
          <p:cNvSpPr/>
          <p:nvPr/>
        </p:nvSpPr>
        <p:spPr>
          <a:xfrm>
            <a:off x="2576945" y="3325092"/>
            <a:ext cx="2776451" cy="226891"/>
          </a:xfrm>
          <a:custGeom>
            <a:avLst/>
            <a:gdLst>
              <a:gd name="connsiteX0" fmla="*/ 0 w 2776451"/>
              <a:gd name="connsiteY0" fmla="*/ 174567 h 226891"/>
              <a:gd name="connsiteX1" fmla="*/ 2094808 w 2776451"/>
              <a:gd name="connsiteY1" fmla="*/ 216131 h 226891"/>
              <a:gd name="connsiteX2" fmla="*/ 2776451 w 2776451"/>
              <a:gd name="connsiteY2" fmla="*/ 0 h 226891"/>
            </a:gdLst>
            <a:ahLst/>
            <a:cxnLst>
              <a:cxn ang="0">
                <a:pos x="connsiteX0" y="connsiteY0"/>
              </a:cxn>
              <a:cxn ang="0">
                <a:pos x="connsiteX1" y="connsiteY1"/>
              </a:cxn>
              <a:cxn ang="0">
                <a:pos x="connsiteX2" y="connsiteY2"/>
              </a:cxn>
            </a:cxnLst>
            <a:rect l="l" t="t" r="r" b="b"/>
            <a:pathLst>
              <a:path w="2776451" h="226891">
                <a:moveTo>
                  <a:pt x="0" y="174567"/>
                </a:moveTo>
                <a:cubicBezTo>
                  <a:pt x="816033" y="209896"/>
                  <a:pt x="1632066" y="245225"/>
                  <a:pt x="2094808" y="216131"/>
                </a:cubicBezTo>
                <a:cubicBezTo>
                  <a:pt x="2557550" y="187037"/>
                  <a:pt x="2667000" y="93518"/>
                  <a:pt x="2776451" y="0"/>
                </a:cubicBezTo>
              </a:path>
            </a:pathLst>
          </a:custGeom>
          <a:noFill/>
          <a:ln w="19050">
            <a:solidFill>
              <a:srgbClr val="3333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3C980440-FE15-4060-8C8D-189F770A06D6}"/>
              </a:ext>
            </a:extLst>
          </p:cNvPr>
          <p:cNvCxnSpPr/>
          <p:nvPr/>
        </p:nvCxnSpPr>
        <p:spPr>
          <a:xfrm>
            <a:off x="5710144" y="741881"/>
            <a:ext cx="0" cy="36888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389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24" name="long vin1_spatial.AVI">
            <a:hlinkClick r:id="" action="ppaction://media"/>
          </p:cNvPr>
          <p:cNvPicPr>
            <a:picLocks noGrp="1" noRot="1" noChangeAspect="1" noChangeArrowheads="1"/>
          </p:cNvPicPr>
          <p:nvPr>
            <p:ph sz="half" idx="1"/>
            <a:videoFile r:link="rId2"/>
            <p:extLst>
              <p:ext uri="{DAA4B4D4-6D71-4841-9C94-3DE7FCFB9230}">
                <p14:media xmlns:p14="http://schemas.microsoft.com/office/powerpoint/2010/main" r:link="rId1"/>
              </p:ext>
            </p:extLst>
          </p:nvPr>
        </p:nvPicPr>
        <p:blipFill>
          <a:blip r:embed="rId15"/>
          <a:srcRect/>
          <a:stretch>
            <a:fillRect/>
          </a:stretch>
        </p:blipFill>
        <p:spPr>
          <a:xfrm>
            <a:off x="270275" y="1847585"/>
            <a:ext cx="914400" cy="2057400"/>
          </a:xfrm>
        </p:spPr>
      </p:pic>
      <p:sp>
        <p:nvSpPr>
          <p:cNvPr id="12292" name="Text Box 5"/>
          <p:cNvSpPr txBox="1">
            <a:spLocks noChangeArrowheads="1"/>
          </p:cNvSpPr>
          <p:nvPr/>
        </p:nvSpPr>
        <p:spPr bwMode="auto">
          <a:xfrm>
            <a:off x="54951" y="3946619"/>
            <a:ext cx="1334020" cy="415498"/>
          </a:xfrm>
          <a:prstGeom prst="rect">
            <a:avLst/>
          </a:prstGeom>
          <a:noFill/>
          <a:ln w="9525">
            <a:noFill/>
            <a:miter lim="800000"/>
            <a:headEnd/>
            <a:tailEnd/>
          </a:ln>
        </p:spPr>
        <p:txBody>
          <a:bodyPr wrap="none" anchor="ctr">
            <a:spAutoFit/>
          </a:bodyPr>
          <a:lstStyle/>
          <a:p>
            <a:pPr>
              <a:spcBef>
                <a:spcPct val="50000"/>
              </a:spcBef>
            </a:pPr>
            <a:r>
              <a:rPr lang="en-GB" sz="2100" dirty="0">
                <a:latin typeface="Arial" charset="0"/>
              </a:rPr>
              <a:t>silhouette</a:t>
            </a:r>
          </a:p>
        </p:txBody>
      </p:sp>
      <p:sp>
        <p:nvSpPr>
          <p:cNvPr id="12294" name="Text Box 7"/>
          <p:cNvSpPr txBox="1">
            <a:spLocks noChangeArrowheads="1"/>
          </p:cNvSpPr>
          <p:nvPr/>
        </p:nvSpPr>
        <p:spPr bwMode="auto">
          <a:xfrm>
            <a:off x="1406130" y="3946619"/>
            <a:ext cx="662361" cy="415498"/>
          </a:xfrm>
          <a:prstGeom prst="rect">
            <a:avLst/>
          </a:prstGeom>
          <a:noFill/>
          <a:ln w="9525">
            <a:noFill/>
            <a:miter lim="800000"/>
            <a:headEnd/>
            <a:tailEnd/>
          </a:ln>
        </p:spPr>
        <p:txBody>
          <a:bodyPr wrap="none" anchor="ctr">
            <a:spAutoFit/>
          </a:bodyPr>
          <a:lstStyle/>
          <a:p>
            <a:pPr>
              <a:spcBef>
                <a:spcPct val="50000"/>
              </a:spcBef>
            </a:pPr>
            <a:r>
              <a:rPr lang="en-GB" sz="2100" dirty="0">
                <a:latin typeface="Arial" charset="0"/>
              </a:rPr>
              <a:t>flow</a:t>
            </a:r>
          </a:p>
        </p:txBody>
      </p:sp>
      <p:sp>
        <p:nvSpPr>
          <p:cNvPr id="12296" name="Text Box 9"/>
          <p:cNvSpPr txBox="1">
            <a:spLocks noChangeArrowheads="1"/>
          </p:cNvSpPr>
          <p:nvPr/>
        </p:nvSpPr>
        <p:spPr bwMode="auto">
          <a:xfrm>
            <a:off x="6699648" y="3946619"/>
            <a:ext cx="1813317" cy="415498"/>
          </a:xfrm>
          <a:prstGeom prst="rect">
            <a:avLst/>
          </a:prstGeom>
          <a:noFill/>
          <a:ln w="9525">
            <a:noFill/>
            <a:miter lim="800000"/>
            <a:headEnd/>
            <a:tailEnd/>
          </a:ln>
        </p:spPr>
        <p:txBody>
          <a:bodyPr wrap="none" anchor="ctr">
            <a:spAutoFit/>
          </a:bodyPr>
          <a:lstStyle/>
          <a:p>
            <a:pPr>
              <a:spcBef>
                <a:spcPct val="50000"/>
              </a:spcBef>
            </a:pPr>
            <a:r>
              <a:rPr lang="en-GB" sz="2100" dirty="0">
                <a:latin typeface="Arial" charset="0"/>
              </a:rPr>
              <a:t>feature space</a:t>
            </a:r>
          </a:p>
        </p:txBody>
      </p:sp>
      <p:sp>
        <p:nvSpPr>
          <p:cNvPr id="12298" name="Text Box 11"/>
          <p:cNvSpPr txBox="1">
            <a:spLocks noChangeArrowheads="1"/>
          </p:cNvSpPr>
          <p:nvPr/>
        </p:nvSpPr>
        <p:spPr bwMode="auto">
          <a:xfrm>
            <a:off x="2227042" y="3946619"/>
            <a:ext cx="915635" cy="415498"/>
          </a:xfrm>
          <a:prstGeom prst="rect">
            <a:avLst/>
          </a:prstGeom>
          <a:noFill/>
          <a:ln w="9525">
            <a:noFill/>
            <a:miter lim="800000"/>
            <a:headEnd/>
            <a:tailEnd/>
          </a:ln>
        </p:spPr>
        <p:txBody>
          <a:bodyPr wrap="none" anchor="ctr">
            <a:spAutoFit/>
          </a:bodyPr>
          <a:lstStyle/>
          <a:p>
            <a:pPr>
              <a:spcBef>
                <a:spcPct val="50000"/>
              </a:spcBef>
            </a:pPr>
            <a:r>
              <a:rPr lang="en-GB" sz="2100" dirty="0">
                <a:latin typeface="Arial" charset="0"/>
              </a:rPr>
              <a:t>edges</a:t>
            </a:r>
          </a:p>
        </p:txBody>
      </p:sp>
      <p:pic>
        <p:nvPicPr>
          <p:cNvPr id="196620" name="daveedge.avi">
            <a:hlinkClick r:id="" action="ppaction://media"/>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16"/>
          <a:srcRect/>
          <a:stretch>
            <a:fillRect/>
          </a:stretch>
        </p:blipFill>
        <p:spPr bwMode="auto">
          <a:xfrm>
            <a:off x="2328863" y="2014538"/>
            <a:ext cx="711994" cy="1343025"/>
          </a:xfrm>
          <a:prstGeom prst="rect">
            <a:avLst/>
          </a:prstGeom>
          <a:noFill/>
          <a:ln w="9525">
            <a:noFill/>
            <a:miter lim="800000"/>
            <a:headEnd/>
            <a:tailEnd/>
          </a:ln>
        </p:spPr>
      </p:pic>
      <p:pic>
        <p:nvPicPr>
          <p:cNvPr id="196621" name="sym4e.avi">
            <a:hlinkClick r:id="" action="ppaction://media"/>
          </p:cNvPr>
          <p:cNvPicPr>
            <a:picLocks noRot="1" noChangeAspect="1" noChangeArrowheads="1"/>
          </p:cNvPicPr>
          <p:nvPr>
            <a:videoFile r:link="rId6"/>
            <p:extLst>
              <p:ext uri="{DAA4B4D4-6D71-4841-9C94-3DE7FCFB9230}">
                <p14:media xmlns:p14="http://schemas.microsoft.com/office/powerpoint/2010/main" r:link="rId5"/>
              </p:ext>
            </p:extLst>
          </p:nvPr>
        </p:nvPicPr>
        <p:blipFill>
          <a:blip r:embed="rId17"/>
          <a:srcRect/>
          <a:stretch>
            <a:fillRect/>
          </a:stretch>
        </p:blipFill>
        <p:spPr bwMode="auto">
          <a:xfrm>
            <a:off x="3342085" y="2000250"/>
            <a:ext cx="914400" cy="1371600"/>
          </a:xfrm>
          <a:prstGeom prst="rect">
            <a:avLst/>
          </a:prstGeom>
          <a:noFill/>
          <a:ln w="9525">
            <a:noFill/>
            <a:miter lim="800000"/>
            <a:headEnd/>
            <a:tailEnd/>
          </a:ln>
        </p:spPr>
      </p:pic>
      <p:sp>
        <p:nvSpPr>
          <p:cNvPr id="12301" name="Text Box 14"/>
          <p:cNvSpPr txBox="1">
            <a:spLocks noChangeArrowheads="1"/>
          </p:cNvSpPr>
          <p:nvPr/>
        </p:nvSpPr>
        <p:spPr bwMode="auto">
          <a:xfrm>
            <a:off x="3128963" y="3946619"/>
            <a:ext cx="1351652" cy="415498"/>
          </a:xfrm>
          <a:prstGeom prst="rect">
            <a:avLst/>
          </a:prstGeom>
          <a:noFill/>
          <a:ln w="9525">
            <a:noFill/>
            <a:miter lim="800000"/>
            <a:headEnd/>
            <a:tailEnd/>
          </a:ln>
        </p:spPr>
        <p:txBody>
          <a:bodyPr wrap="none" anchor="ctr">
            <a:spAutoFit/>
          </a:bodyPr>
          <a:lstStyle/>
          <a:p>
            <a:pPr>
              <a:spcBef>
                <a:spcPct val="50000"/>
              </a:spcBef>
            </a:pPr>
            <a:r>
              <a:rPr lang="en-GB" sz="2100" dirty="0">
                <a:latin typeface="Arial" charset="0"/>
              </a:rPr>
              <a:t>symmetry</a:t>
            </a:r>
          </a:p>
        </p:txBody>
      </p:sp>
      <p:pic>
        <p:nvPicPr>
          <p:cNvPr id="4" name="acceleration">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8"/>
          <a:stretch>
            <a:fillRect/>
          </a:stretch>
        </p:blipFill>
        <p:spPr>
          <a:xfrm>
            <a:off x="4473774" y="2000250"/>
            <a:ext cx="1714499" cy="1371600"/>
          </a:xfrm>
          <a:prstGeom prst="rect">
            <a:avLst/>
          </a:prstGeom>
          <a:ln>
            <a:solidFill>
              <a:schemeClr val="tx1"/>
            </a:solidFill>
          </a:ln>
        </p:spPr>
      </p:pic>
      <p:sp>
        <p:nvSpPr>
          <p:cNvPr id="18" name="Text Box 14"/>
          <p:cNvSpPr txBox="1">
            <a:spLocks noChangeArrowheads="1"/>
          </p:cNvSpPr>
          <p:nvPr/>
        </p:nvSpPr>
        <p:spPr bwMode="auto">
          <a:xfrm>
            <a:off x="4514934" y="3946619"/>
            <a:ext cx="1632178" cy="415498"/>
          </a:xfrm>
          <a:prstGeom prst="rect">
            <a:avLst/>
          </a:prstGeom>
          <a:noFill/>
          <a:ln w="9525">
            <a:noFill/>
            <a:miter lim="800000"/>
            <a:headEnd/>
            <a:tailEnd/>
          </a:ln>
        </p:spPr>
        <p:txBody>
          <a:bodyPr wrap="none" anchor="ctr">
            <a:spAutoFit/>
          </a:bodyPr>
          <a:lstStyle/>
          <a:p>
            <a:pPr>
              <a:spcBef>
                <a:spcPct val="50000"/>
              </a:spcBef>
            </a:pPr>
            <a:r>
              <a:rPr lang="en-GB" sz="2100" dirty="0">
                <a:latin typeface="Arial" charset="0"/>
              </a:rPr>
              <a:t>acceleration</a:t>
            </a:r>
          </a:p>
        </p:txBody>
      </p:sp>
      <p:sp>
        <p:nvSpPr>
          <p:cNvPr id="5" name="Rectangle 4"/>
          <p:cNvSpPr/>
          <p:nvPr/>
        </p:nvSpPr>
        <p:spPr>
          <a:xfrm>
            <a:off x="460082" y="1143669"/>
            <a:ext cx="5750292" cy="369332"/>
          </a:xfrm>
          <a:prstGeom prst="rect">
            <a:avLst/>
          </a:prstGeom>
        </p:spPr>
        <p:txBody>
          <a:bodyPr wrap="none">
            <a:spAutoFit/>
          </a:bodyPr>
          <a:lstStyle/>
          <a:p>
            <a:pPr>
              <a:spcBef>
                <a:spcPct val="50000"/>
              </a:spcBef>
            </a:pPr>
            <a:r>
              <a:rPr lang="en-GB" sz="1800" dirty="0">
                <a:latin typeface="Arial" charset="0"/>
              </a:rPr>
              <a:t>Recognising people from the motion of the </a:t>
            </a:r>
            <a:r>
              <a:rPr lang="en-GB" sz="1800" dirty="0">
                <a:solidFill>
                  <a:srgbClr val="0070C0"/>
                </a:solidFill>
                <a:latin typeface="Arial" charset="0"/>
              </a:rPr>
              <a:t>whole</a:t>
            </a:r>
            <a:r>
              <a:rPr lang="en-GB" sz="1800" dirty="0">
                <a:latin typeface="Arial" charset="0"/>
              </a:rPr>
              <a:t> body</a:t>
            </a:r>
          </a:p>
        </p:txBody>
      </p:sp>
      <p:pic>
        <p:nvPicPr>
          <p:cNvPr id="6" name="vin1_tmp2">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9"/>
          <a:stretch>
            <a:fillRect/>
          </a:stretch>
        </p:blipFill>
        <p:spPr>
          <a:xfrm>
            <a:off x="1329930" y="1868091"/>
            <a:ext cx="914400" cy="2057400"/>
          </a:xfrm>
          <a:prstGeom prst="rect">
            <a:avLst/>
          </a:prstGeom>
        </p:spPr>
      </p:pic>
      <p:sp>
        <p:nvSpPr>
          <p:cNvPr id="7" name="Rectangle 6"/>
          <p:cNvSpPr/>
          <p:nvPr/>
        </p:nvSpPr>
        <p:spPr>
          <a:xfrm>
            <a:off x="85945" y="3409950"/>
            <a:ext cx="1590455" cy="585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2" name="Title 1">
            <a:extLst>
              <a:ext uri="{FF2B5EF4-FFF2-40B4-BE49-F238E27FC236}">
                <a16:creationId xmlns:a16="http://schemas.microsoft.com/office/drawing/2014/main" id="{FF6A63D9-0C91-4E3B-AFF2-BD59771B52FE}"/>
              </a:ext>
            </a:extLst>
          </p:cNvPr>
          <p:cNvSpPr>
            <a:spLocks noGrp="1"/>
          </p:cNvSpPr>
          <p:nvPr>
            <p:ph type="title"/>
          </p:nvPr>
        </p:nvSpPr>
        <p:spPr>
          <a:xfrm>
            <a:off x="93150" y="92607"/>
            <a:ext cx="8422199" cy="685603"/>
          </a:xfrm>
        </p:spPr>
        <p:txBody>
          <a:bodyPr/>
          <a:lstStyle/>
          <a:p>
            <a:pPr algn="ctr"/>
            <a:r>
              <a:rPr lang="en-GB" sz="2800" dirty="0">
                <a:solidFill>
                  <a:schemeClr val="bg2"/>
                </a:solidFill>
              </a:rPr>
              <a:t>Many gait representations possible</a:t>
            </a:r>
            <a:endParaRPr lang="en-GB" sz="2800" dirty="0"/>
          </a:p>
        </p:txBody>
      </p:sp>
      <p:cxnSp>
        <p:nvCxnSpPr>
          <p:cNvPr id="23" name="Shape 540">
            <a:extLst>
              <a:ext uri="{FF2B5EF4-FFF2-40B4-BE49-F238E27FC236}">
                <a16:creationId xmlns:a16="http://schemas.microsoft.com/office/drawing/2014/main" id="{2EA63C8F-2A4F-4A34-9020-2F02CCE75A2D}"/>
              </a:ext>
            </a:extLst>
          </p:cNvPr>
          <p:cNvCxnSpPr/>
          <p:nvPr/>
        </p:nvCxnSpPr>
        <p:spPr>
          <a:xfrm>
            <a:off x="292950" y="611959"/>
            <a:ext cx="8558100" cy="0"/>
          </a:xfrm>
          <a:prstGeom prst="straightConnector1">
            <a:avLst/>
          </a:prstGeom>
          <a:noFill/>
          <a:ln w="9525" cap="flat" cmpd="sng">
            <a:solidFill>
              <a:schemeClr val="dk1"/>
            </a:solidFill>
            <a:prstDash val="solid"/>
            <a:miter/>
            <a:headEnd type="none" w="med" len="med"/>
            <a:tailEnd type="none" w="med" len="med"/>
          </a:ln>
        </p:spPr>
      </p:cxnSp>
      <p:pic>
        <p:nvPicPr>
          <p:cNvPr id="25" name="jamiesten">
            <a:hlinkClick r:id="" action="ppaction://media"/>
            <a:extLst>
              <a:ext uri="{FF2B5EF4-FFF2-40B4-BE49-F238E27FC236}">
                <a16:creationId xmlns:a16="http://schemas.microsoft.com/office/drawing/2014/main" id="{7ACE166A-58EB-44ED-8D07-847917FD9916}"/>
              </a:ext>
            </a:extLst>
          </p:cNvPr>
          <p:cNvPicPr>
            <a:picLocks noChangeAspect="1" noChangeArrowheads="1"/>
          </p:cNvPicPr>
          <p:nvPr>
            <a:videoFile r:link="rId12"/>
            <p:extLst>
              <p:ext uri="{DAA4B4D4-6D71-4841-9C94-3DE7FCFB9230}">
                <p14:media xmlns:p14="http://schemas.microsoft.com/office/powerpoint/2010/main" r:embed="rId11"/>
              </p:ext>
            </p:extLst>
          </p:nvPr>
        </p:nvPicPr>
        <p:blipFill>
          <a:blip r:embed="rId20"/>
          <a:srcRect/>
          <a:stretch>
            <a:fillRect/>
          </a:stretch>
        </p:blipFill>
        <p:spPr bwMode="auto">
          <a:xfrm>
            <a:off x="6210374" y="1738818"/>
            <a:ext cx="2939582" cy="2057398"/>
          </a:xfrm>
          <a:prstGeom prst="rect">
            <a:avLst/>
          </a:prstGeom>
          <a:noFill/>
          <a:ln w="9525">
            <a:noFill/>
            <a:miter lim="800000"/>
            <a:headEnd/>
            <a:tailEnd/>
          </a:ln>
        </p:spPr>
      </p:pic>
      <p:sp>
        <p:nvSpPr>
          <p:cNvPr id="26" name="Shape 2449">
            <a:extLst>
              <a:ext uri="{FF2B5EF4-FFF2-40B4-BE49-F238E27FC236}">
                <a16:creationId xmlns:a16="http://schemas.microsoft.com/office/drawing/2014/main" id="{520ABBA7-3DED-4BE9-ABB5-83943AE1EAE5}"/>
              </a:ext>
            </a:extLst>
          </p:cNvPr>
          <p:cNvSpPr txBox="1"/>
          <p:nvPr/>
        </p:nvSpPr>
        <p:spPr>
          <a:xfrm>
            <a:off x="93150" y="4658946"/>
            <a:ext cx="1876966" cy="391947"/>
          </a:xfrm>
          <a:prstGeom prst="rect">
            <a:avLst/>
          </a:prstGeom>
          <a:solidFill>
            <a:srgbClr val="3333FF"/>
          </a:solidFill>
          <a:ln w="9525" cap="flat" cmpd="sng">
            <a:solidFill>
              <a:srgbClr val="000000"/>
            </a:solidFill>
            <a:prstDash val="solid"/>
            <a:miter/>
            <a:headEnd type="none" w="med" len="med"/>
            <a:tailEnd type="none" w="med" len="med"/>
          </a:ln>
        </p:spPr>
        <p:txBody>
          <a:bodyPr lIns="68575" tIns="34275" rIns="68575" bIns="34275" anchor="t" anchorCtr="0">
            <a:noAutofit/>
          </a:bodyPr>
          <a:lstStyle/>
          <a:p>
            <a:pPr lvl="0" algn="ctr">
              <a:buClr>
                <a:srgbClr val="FFFFFF"/>
              </a:buClr>
              <a:buSzPct val="25000"/>
              <a:defRPr/>
            </a:pPr>
            <a:r>
              <a:rPr lang="en-GB" sz="1100" dirty="0">
                <a:solidFill>
                  <a:srgbClr val="FFFFFF"/>
                </a:solidFill>
                <a:latin typeface="Calibri" panose="020F0502020204030204" pitchFamily="34" charset="0"/>
                <a:cs typeface="Calibri" panose="020F0502020204030204" pitchFamily="34" charset="0"/>
              </a:rPr>
              <a:t>MS Nixon, T Tan, R Chellappa, Springer, 2005</a:t>
            </a:r>
          </a:p>
        </p:txBody>
      </p:sp>
    </p:spTree>
    <p:extLst>
      <p:ext uri="{BB962C8B-B14F-4D97-AF65-F5344CB8AC3E}">
        <p14:creationId xmlns:p14="http://schemas.microsoft.com/office/powerpoint/2010/main" val="338000401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0" fill="hold"/>
                                        <p:tgtEl>
                                          <p:spTgt spid="196624"/>
                                        </p:tgtEl>
                                      </p:cBhvr>
                                    </p:cmd>
                                  </p:childTnLst>
                                </p:cTn>
                              </p:par>
                            </p:childTnLst>
                          </p:cTn>
                        </p:par>
                        <p:par>
                          <p:cTn id="7" fill="hold">
                            <p:stCondLst>
                              <p:cond delay="6800"/>
                            </p:stCondLst>
                            <p:childTnLst>
                              <p:par>
                                <p:cTn id="8" presetID="1" presetClass="mediacall" presetSubtype="0" fill="hold" nodeType="afterEffect">
                                  <p:stCondLst>
                                    <p:cond delay="0"/>
                                  </p:stCondLst>
                                  <p:childTnLst>
                                    <p:cmd type="call" cmd="playFrom(0.0)">
                                      <p:cBhvr>
                                        <p:cTn id="9" dur="1859" fill="hold"/>
                                        <p:tgtEl>
                                          <p:spTgt spid="6"/>
                                        </p:tgtEl>
                                      </p:cBhvr>
                                    </p:cmd>
                                  </p:childTnLst>
                                </p:cTn>
                              </p:par>
                            </p:childTnLst>
                          </p:cTn>
                        </p:par>
                        <p:par>
                          <p:cTn id="10" fill="hold">
                            <p:stCondLst>
                              <p:cond delay="8659"/>
                            </p:stCondLst>
                            <p:childTnLst>
                              <p:par>
                                <p:cTn id="11" presetID="1" presetClass="mediacall" presetSubtype="0" fill="hold" nodeType="afterEffect">
                                  <p:stCondLst>
                                    <p:cond delay="0"/>
                                  </p:stCondLst>
                                  <p:childTnLst>
                                    <p:cmd type="call" cmd="playFrom(0.0)">
                                      <p:cBhvr>
                                        <p:cTn id="12" dur="2800" fill="hold"/>
                                        <p:tgtEl>
                                          <p:spTgt spid="196620"/>
                                        </p:tgtEl>
                                      </p:cBhvr>
                                    </p:cmd>
                                  </p:childTnLst>
                                </p:cTn>
                              </p:par>
                            </p:childTnLst>
                          </p:cTn>
                        </p:par>
                        <p:par>
                          <p:cTn id="13" fill="hold">
                            <p:stCondLst>
                              <p:cond delay="11459"/>
                            </p:stCondLst>
                            <p:childTnLst>
                              <p:par>
                                <p:cTn id="14" presetID="1" presetClass="mediacall" presetSubtype="0" fill="hold" nodeType="afterEffect">
                                  <p:stCondLst>
                                    <p:cond delay="0"/>
                                  </p:stCondLst>
                                  <p:childTnLst>
                                    <p:cmd type="call" cmd="playFrom(0.0)">
                                      <p:cBhvr>
                                        <p:cTn id="15" dur="2800" fill="hold"/>
                                        <p:tgtEl>
                                          <p:spTgt spid="196621"/>
                                        </p:tgtEl>
                                      </p:cBhvr>
                                    </p:cmd>
                                  </p:childTnLst>
                                </p:cTn>
                              </p:par>
                            </p:childTnLst>
                          </p:cTn>
                        </p:par>
                        <p:par>
                          <p:cTn id="16" fill="hold">
                            <p:stCondLst>
                              <p:cond delay="14259"/>
                            </p:stCondLst>
                            <p:childTnLst>
                              <p:par>
                                <p:cTn id="17" presetID="1" presetClass="mediacall" presetSubtype="0" fill="hold" nodeType="afterEffect">
                                  <p:stCondLst>
                                    <p:cond delay="0"/>
                                  </p:stCondLst>
                                  <p:childTnLst>
                                    <p:cmd type="call" cmd="playFrom(0.0)">
                                      <p:cBhvr>
                                        <p:cTn id="18" dur="3200" fill="hold"/>
                                        <p:tgtEl>
                                          <p:spTgt spid="4"/>
                                        </p:tgtEl>
                                      </p:cBhvr>
                                    </p:cmd>
                                  </p:childTnLst>
                                </p:cTn>
                              </p:par>
                            </p:childTnLst>
                          </p:cTn>
                        </p:par>
                        <p:par>
                          <p:cTn id="19" fill="hold">
                            <p:stCondLst>
                              <p:cond delay="17459"/>
                            </p:stCondLst>
                            <p:childTnLst>
                              <p:par>
                                <p:cTn id="20" presetID="1" presetClass="mediacall" presetSubtype="0" fill="hold" nodeType="afterEffect">
                                  <p:stCondLst>
                                    <p:cond delay="0"/>
                                  </p:stCondLst>
                                  <p:childTnLst>
                                    <p:cmd type="call" cmd="playFrom(0.0)">
                                      <p:cBhvr>
                                        <p:cTn id="21" dur="287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2" repeatCount="indefinite" fill="hold" display="0">
                  <p:stCondLst>
                    <p:cond delay="indefinite"/>
                  </p:stCondLst>
                </p:cTn>
                <p:tgtEl>
                  <p:spTgt spid="196624"/>
                </p:tgtEl>
              </p:cMediaNode>
            </p:video>
            <p:seq concurrent="1" nextAc="seek">
              <p:cTn id="23" restart="whenNotActive" fill="hold" evtFilter="cancelBubble" nodeType="interactiveSeq">
                <p:stCondLst>
                  <p:cond evt="onClick" delay="0">
                    <p:tgtEl>
                      <p:spTgt spid="19662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96624"/>
                                        </p:tgtEl>
                                      </p:cBhvr>
                                    </p:cmd>
                                  </p:childTnLst>
                                </p:cTn>
                              </p:par>
                            </p:childTnLst>
                          </p:cTn>
                        </p:par>
                      </p:childTnLst>
                    </p:cTn>
                  </p:par>
                </p:childTnLst>
              </p:cTn>
              <p:nextCondLst>
                <p:cond evt="onClick" delay="0">
                  <p:tgtEl>
                    <p:spTgt spid="196624"/>
                  </p:tgtEl>
                </p:cond>
              </p:nextCondLst>
            </p:seq>
            <p:video>
              <p:cMediaNode vol="80000">
                <p:cTn id="28" repeatCount="indefinite" fill="hold" display="0">
                  <p:stCondLst>
                    <p:cond delay="indefinite"/>
                  </p:stCondLst>
                </p:cTn>
                <p:tgtEl>
                  <p:spTgt spid="6"/>
                </p:tgtEl>
              </p:cMediaNode>
            </p:video>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6"/>
                                        </p:tgtEl>
                                      </p:cBhvr>
                                    </p:cmd>
                                  </p:childTnLst>
                                </p:cTn>
                              </p:par>
                            </p:childTnLst>
                          </p:cTn>
                        </p:par>
                      </p:childTnLst>
                    </p:cTn>
                  </p:par>
                </p:childTnLst>
              </p:cTn>
              <p:nextCondLst>
                <p:cond evt="onClick" delay="0">
                  <p:tgtEl>
                    <p:spTgt spid="6"/>
                  </p:tgtEl>
                </p:cond>
              </p:nextCondLst>
            </p:seq>
            <p:video>
              <p:cMediaNode>
                <p:cTn id="34" repeatCount="indefinite" fill="hold" display="0">
                  <p:stCondLst>
                    <p:cond delay="indefinite"/>
                  </p:stCondLst>
                </p:cTn>
                <p:tgtEl>
                  <p:spTgt spid="196620"/>
                </p:tgtEl>
              </p:cMediaNode>
            </p:video>
            <p:seq concurrent="1" nextAc="seek">
              <p:cTn id="35" restart="whenNotActive" fill="hold" evtFilter="cancelBubble" nodeType="interactiveSeq">
                <p:stCondLst>
                  <p:cond evt="onClick" delay="0">
                    <p:tgtEl>
                      <p:spTgt spid="196620"/>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96620"/>
                                        </p:tgtEl>
                                      </p:cBhvr>
                                    </p:cmd>
                                  </p:childTnLst>
                                </p:cTn>
                              </p:par>
                            </p:childTnLst>
                          </p:cTn>
                        </p:par>
                      </p:childTnLst>
                    </p:cTn>
                  </p:par>
                </p:childTnLst>
              </p:cTn>
              <p:nextCondLst>
                <p:cond evt="onClick" delay="0">
                  <p:tgtEl>
                    <p:spTgt spid="196620"/>
                  </p:tgtEl>
                </p:cond>
              </p:nextCondLst>
            </p:seq>
            <p:video>
              <p:cMediaNode>
                <p:cTn id="40" repeatCount="indefinite" fill="hold" display="0">
                  <p:stCondLst>
                    <p:cond delay="indefinite"/>
                  </p:stCondLst>
                </p:cTn>
                <p:tgtEl>
                  <p:spTgt spid="196621"/>
                </p:tgtEl>
              </p:cMediaNode>
            </p:video>
            <p:seq concurrent="1" nextAc="seek">
              <p:cTn id="41" restart="whenNotActive" fill="hold" evtFilter="cancelBubble" nodeType="interactiveSeq">
                <p:stCondLst>
                  <p:cond evt="onClick" delay="0">
                    <p:tgtEl>
                      <p:spTgt spid="196621"/>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196621"/>
                                        </p:tgtEl>
                                      </p:cBhvr>
                                    </p:cmd>
                                  </p:childTnLst>
                                </p:cTn>
                              </p:par>
                            </p:childTnLst>
                          </p:cTn>
                        </p:par>
                      </p:childTnLst>
                    </p:cTn>
                  </p:par>
                </p:childTnLst>
              </p:cTn>
              <p:nextCondLst>
                <p:cond evt="onClick" delay="0">
                  <p:tgtEl>
                    <p:spTgt spid="196621"/>
                  </p:tgtEl>
                </p:cond>
              </p:nextCondLst>
            </p:seq>
            <p:video>
              <p:cMediaNode vol="80000">
                <p:cTn id="46" repeatCount="indefinite" fill="hold" display="0">
                  <p:stCondLst>
                    <p:cond delay="indefinite"/>
                  </p:stCondLst>
                </p:cTn>
                <p:tgtEl>
                  <p:spTgt spid="4"/>
                </p:tgtEl>
              </p:cMediaNode>
            </p:video>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4"/>
                                        </p:tgtEl>
                                      </p:cBhvr>
                                    </p:cmd>
                                  </p:childTnLst>
                                </p:cTn>
                              </p:par>
                            </p:childTnLst>
                          </p:cTn>
                        </p:par>
                      </p:childTnLst>
                    </p:cTn>
                  </p:par>
                </p:childTnLst>
              </p:cTn>
              <p:nextCondLst>
                <p:cond evt="onClick" delay="0">
                  <p:tgtEl>
                    <p:spTgt spid="4"/>
                  </p:tgtEl>
                </p:cond>
              </p:nextCondLst>
            </p:seq>
            <p:seq concurrent="1" nextAc="seek">
              <p:cTn id="52" restart="whenNotActive" fill="hold" evtFilter="cancelBubble" nodeType="interactiveSeq">
                <p:stCondLst>
                  <p:cond evt="onClick" delay="0">
                    <p:tgtEl>
                      <p:spTgt spid="25"/>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25"/>
                                        </p:tgtEl>
                                      </p:cBhvr>
                                    </p:cmd>
                                  </p:childTnLst>
                                </p:cTn>
                              </p:par>
                            </p:childTnLst>
                          </p:cTn>
                        </p:par>
                      </p:childTnLst>
                    </p:cTn>
                  </p:par>
                </p:childTnLst>
              </p:cTn>
              <p:nextCondLst>
                <p:cond evt="onClick" delay="0">
                  <p:tgtEl>
                    <p:spTgt spid="25"/>
                  </p:tgtEl>
                </p:cond>
              </p:nextCondLst>
            </p:seq>
            <p:video>
              <p:cMediaNode>
                <p:cTn id="57" repeatCount="indefinite" fill="hold" display="0">
                  <p:stCondLst>
                    <p:cond delay="indefinite"/>
                  </p:stCondLst>
                  <p:endCondLst>
                    <p:cond evt="onNext" delay="0">
                      <p:tgtEl>
                        <p:sldTgt/>
                      </p:tgtEl>
                    </p:cond>
                    <p:cond evt="onPrev" delay="0">
                      <p:tgtEl>
                        <p:sldTgt/>
                      </p:tgtEl>
                    </p:cond>
                  </p:endCondLst>
                </p:cTn>
                <p:tgtEl>
                  <p:spTgt spid="2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idlogo">
            <a:extLst>
              <a:ext uri="{FF2B5EF4-FFF2-40B4-BE49-F238E27FC236}">
                <a16:creationId xmlns:a16="http://schemas.microsoft.com/office/drawing/2014/main" id="{72AA4D53-AE0F-4003-8188-F4426C0FED6F}"/>
              </a:ext>
            </a:extLst>
          </p:cNvPr>
          <p:cNvPicPr>
            <a:picLocks noChangeAspect="1" noChangeArrowheads="1"/>
          </p:cNvPicPr>
          <p:nvPr/>
        </p:nvPicPr>
        <p:blipFill>
          <a:blip r:embed="rId4" cstate="print"/>
          <a:srcRect/>
          <a:stretch>
            <a:fillRect/>
          </a:stretch>
        </p:blipFill>
        <p:spPr>
          <a:xfrm>
            <a:off x="646851" y="1644137"/>
            <a:ext cx="1692275" cy="1228725"/>
          </a:xfrm>
          <a:prstGeom prst="rect">
            <a:avLst/>
          </a:prstGeom>
          <a:noFill/>
          <a:ln w="28575">
            <a:solidFill>
              <a:srgbClr val="000000"/>
            </a:solidFill>
          </a:ln>
        </p:spPr>
      </p:pic>
      <p:pic>
        <p:nvPicPr>
          <p:cNvPr id="3" name="processing">
            <a:hlinkClick r:id="" action="ppaction://media"/>
            <a:extLst>
              <a:ext uri="{FF2B5EF4-FFF2-40B4-BE49-F238E27FC236}">
                <a16:creationId xmlns:a16="http://schemas.microsoft.com/office/drawing/2014/main" id="{4E0ECDE2-619C-48B9-875E-FAF5DDD7AD47}"/>
              </a:ext>
            </a:extLst>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3421912" y="1275984"/>
            <a:ext cx="5075237" cy="3382962"/>
          </a:xfrm>
          <a:prstGeom prst="rect">
            <a:avLst/>
          </a:prstGeom>
          <a:ln w="28575">
            <a:solidFill>
              <a:srgbClr val="000000"/>
            </a:solidFill>
          </a:ln>
        </p:spPr>
      </p:pic>
      <p:sp>
        <p:nvSpPr>
          <p:cNvPr id="8" name="Title 1">
            <a:extLst>
              <a:ext uri="{FF2B5EF4-FFF2-40B4-BE49-F238E27FC236}">
                <a16:creationId xmlns:a16="http://schemas.microsoft.com/office/drawing/2014/main" id="{03383045-5983-4E23-BD90-A66779AE0A9D}"/>
              </a:ext>
            </a:extLst>
          </p:cNvPr>
          <p:cNvSpPr txBox="1">
            <a:spLocks/>
          </p:cNvSpPr>
          <p:nvPr/>
        </p:nvSpPr>
        <p:spPr>
          <a:xfrm>
            <a:off x="93150" y="21351"/>
            <a:ext cx="8422199" cy="758863"/>
          </a:xfrm>
          <a:prstGeom prst="rect">
            <a:avLst/>
          </a:prstGeom>
          <a:noFill/>
          <a:ln>
            <a:noFill/>
          </a:ln>
        </p:spPr>
        <p:txBody>
          <a:bodyPr lIns="68575" tIns="68575" rIns="68575" bIns="68575" anchor="ctr"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ct val="33333"/>
              <a:buFont typeface="Calibri"/>
              <a:buNone/>
              <a:defRPr sz="3300" b="0" i="0" u="none" strike="noStrike" cap="none">
                <a:solidFill>
                  <a:schemeClr val="dk1"/>
                </a:solidFill>
                <a:latin typeface="Calibri"/>
                <a:ea typeface="Calibri"/>
                <a:cs typeface="Calibri"/>
                <a:sym typeface="Calibri"/>
              </a:defRPr>
            </a:lvl1pPr>
            <a:lvl2pPr lvl="1" indent="0">
              <a:spcBef>
                <a:spcPts val="0"/>
              </a:spcBef>
              <a:buClr>
                <a:schemeClr val="dk1"/>
              </a:buClr>
              <a:buSzPct val="78571"/>
              <a:buNone/>
              <a:defRPr sz="1400">
                <a:solidFill>
                  <a:schemeClr val="dk1"/>
                </a:solidFill>
              </a:defRPr>
            </a:lvl2pPr>
            <a:lvl3pPr lvl="2" indent="0">
              <a:spcBef>
                <a:spcPts val="0"/>
              </a:spcBef>
              <a:buClr>
                <a:schemeClr val="dk1"/>
              </a:buClr>
              <a:buSzPct val="78571"/>
              <a:buNone/>
              <a:defRPr sz="1400">
                <a:solidFill>
                  <a:schemeClr val="dk1"/>
                </a:solidFill>
              </a:defRPr>
            </a:lvl3pPr>
            <a:lvl4pPr lvl="3" indent="0">
              <a:spcBef>
                <a:spcPts val="0"/>
              </a:spcBef>
              <a:buClr>
                <a:schemeClr val="dk1"/>
              </a:buClr>
              <a:buSzPct val="78571"/>
              <a:buNone/>
              <a:defRPr sz="1400">
                <a:solidFill>
                  <a:schemeClr val="dk1"/>
                </a:solidFill>
              </a:defRPr>
            </a:lvl4pPr>
            <a:lvl5pPr lvl="4" indent="0">
              <a:spcBef>
                <a:spcPts val="0"/>
              </a:spcBef>
              <a:buClr>
                <a:schemeClr val="dk1"/>
              </a:buClr>
              <a:buSzPct val="78571"/>
              <a:buNone/>
              <a:defRPr sz="1400">
                <a:solidFill>
                  <a:schemeClr val="dk1"/>
                </a:solidFill>
              </a:defRPr>
            </a:lvl5pPr>
            <a:lvl6pPr lvl="5" indent="0">
              <a:spcBef>
                <a:spcPts val="0"/>
              </a:spcBef>
              <a:buClr>
                <a:schemeClr val="dk1"/>
              </a:buClr>
              <a:buSzPct val="78571"/>
              <a:buNone/>
              <a:defRPr sz="1400">
                <a:solidFill>
                  <a:schemeClr val="dk1"/>
                </a:solidFill>
              </a:defRPr>
            </a:lvl6pPr>
            <a:lvl7pPr lvl="6" indent="0">
              <a:spcBef>
                <a:spcPts val="0"/>
              </a:spcBef>
              <a:buClr>
                <a:schemeClr val="dk1"/>
              </a:buClr>
              <a:buSzPct val="78571"/>
              <a:buNone/>
              <a:defRPr sz="1400">
                <a:solidFill>
                  <a:schemeClr val="dk1"/>
                </a:solidFill>
              </a:defRPr>
            </a:lvl7pPr>
            <a:lvl8pPr lvl="7" indent="0">
              <a:spcBef>
                <a:spcPts val="0"/>
              </a:spcBef>
              <a:buClr>
                <a:schemeClr val="dk1"/>
              </a:buClr>
              <a:buSzPct val="78571"/>
              <a:buNone/>
              <a:defRPr sz="1400">
                <a:solidFill>
                  <a:schemeClr val="dk1"/>
                </a:solidFill>
              </a:defRPr>
            </a:lvl8pPr>
            <a:lvl9pPr lvl="8" indent="0">
              <a:spcBef>
                <a:spcPts val="0"/>
              </a:spcBef>
              <a:buClr>
                <a:schemeClr val="dk1"/>
              </a:buClr>
              <a:buSzPct val="78571"/>
              <a:buNone/>
              <a:defRPr sz="1400">
                <a:solidFill>
                  <a:schemeClr val="dk1"/>
                </a:solidFill>
              </a:defRPr>
            </a:lvl9pPr>
          </a:lstStyle>
          <a:p>
            <a:pPr marL="0" marR="0" lvl="0" indent="0" algn="ctr" defTabSz="914400" rtl="0" eaLnBrk="1" fontAlgn="auto" latinLnBrk="0" hangingPunct="1">
              <a:lnSpc>
                <a:spcPct val="90000"/>
              </a:lnSpc>
              <a:spcBef>
                <a:spcPts val="0"/>
              </a:spcBef>
              <a:spcAft>
                <a:spcPts val="0"/>
              </a:spcAft>
              <a:buClr>
                <a:srgbClr val="000000"/>
              </a:buClr>
              <a:buSzPct val="25000"/>
              <a:buFont typeface="Calibri"/>
              <a:buNone/>
              <a:tabLst/>
              <a:defRPr/>
            </a:pPr>
            <a:r>
              <a:rPr kumimoji="0" lang="en-GB" sz="2800" b="0" i="0" u="none" strike="noStrike" kern="0" cap="none" spc="0" normalizeH="0" baseline="0" noProof="0" dirty="0">
                <a:ln>
                  <a:noFill/>
                </a:ln>
                <a:solidFill>
                  <a:srgbClr val="000000"/>
                </a:solidFill>
                <a:effectLst/>
                <a:uLnTx/>
                <a:uFillTx/>
                <a:latin typeface="Calibri"/>
                <a:cs typeface="Calibri"/>
                <a:sym typeface="Calibri"/>
              </a:rPr>
              <a:t>DARPA’s Human ID at a Distance</a:t>
            </a:r>
            <a:endParaRPr kumimoji="0" lang="en" sz="28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9" name="Picture 8" descr="darpa">
            <a:extLst>
              <a:ext uri="{FF2B5EF4-FFF2-40B4-BE49-F238E27FC236}">
                <a16:creationId xmlns:a16="http://schemas.microsoft.com/office/drawing/2014/main" id="{0BC8EBCC-5942-4DD2-81A0-B231B8032191}"/>
              </a:ext>
            </a:extLst>
          </p:cNvPr>
          <p:cNvPicPr>
            <a:picLocks noChangeAspect="1" noChangeArrowheads="1"/>
          </p:cNvPicPr>
          <p:nvPr/>
        </p:nvPicPr>
        <p:blipFill>
          <a:blip r:embed="rId6" cstate="print"/>
          <a:srcRect/>
          <a:stretch>
            <a:fillRect/>
          </a:stretch>
        </p:blipFill>
        <p:spPr>
          <a:xfrm>
            <a:off x="412868" y="3141429"/>
            <a:ext cx="2160240" cy="888903"/>
          </a:xfrm>
          <a:prstGeom prst="rect">
            <a:avLst/>
          </a:prstGeom>
          <a:noFill/>
        </p:spPr>
      </p:pic>
      <p:sp>
        <p:nvSpPr>
          <p:cNvPr id="11" name="Shape 2449">
            <a:extLst>
              <a:ext uri="{FF2B5EF4-FFF2-40B4-BE49-F238E27FC236}">
                <a16:creationId xmlns:a16="http://schemas.microsoft.com/office/drawing/2014/main" id="{E8191EEE-469A-4146-B78B-FBD23F0E7185}"/>
              </a:ext>
            </a:extLst>
          </p:cNvPr>
          <p:cNvSpPr txBox="1"/>
          <p:nvPr/>
        </p:nvSpPr>
        <p:spPr>
          <a:xfrm>
            <a:off x="93150" y="4658946"/>
            <a:ext cx="2799679" cy="391947"/>
          </a:xfrm>
          <a:prstGeom prst="rect">
            <a:avLst/>
          </a:prstGeom>
          <a:solidFill>
            <a:srgbClr val="3333FF"/>
          </a:solidFill>
          <a:ln w="9525" cap="flat" cmpd="sng">
            <a:solidFill>
              <a:srgbClr val="000000"/>
            </a:solidFill>
            <a:prstDash val="solid"/>
            <a:miter/>
            <a:headEnd type="none" w="med" len="med"/>
            <a:tailEnd type="none" w="med" len="med"/>
          </a:ln>
        </p:spPr>
        <p:txBody>
          <a:bodyPr lIns="68575" tIns="34275" rIns="68575" bIns="34275" anchor="t" anchorCtr="0">
            <a:noAutofit/>
          </a:bodyPr>
          <a:lstStyle/>
          <a:p>
            <a:pPr lvl="0" algn="ctr">
              <a:buClr>
                <a:srgbClr val="FFFFFF"/>
              </a:buClr>
              <a:buSzPct val="25000"/>
              <a:defRPr/>
            </a:pPr>
            <a:r>
              <a:rPr lang="en-GB" sz="1100" dirty="0">
                <a:solidFill>
                  <a:srgbClr val="FFFFFF"/>
                </a:solidFill>
                <a:latin typeface="Calibri" panose="020F0502020204030204" pitchFamily="34" charset="0"/>
                <a:cs typeface="Calibri" panose="020F0502020204030204" pitchFamily="34" charset="0"/>
              </a:rPr>
              <a:t>S Sarkar, PJ Phillips, Z Liu, IR Vega, P Grother, KW Bowyer, </a:t>
            </a:r>
            <a:r>
              <a:rPr lang="en" sz="1100" i="1" dirty="0">
                <a:solidFill>
                  <a:srgbClr val="FFFFFF"/>
                </a:solidFill>
                <a:latin typeface="Calibri" panose="020F0502020204030204" pitchFamily="34" charset="0"/>
                <a:cs typeface="Calibri" panose="020F0502020204030204" pitchFamily="34" charset="0"/>
              </a:rPr>
              <a:t>IEEE TPAMI </a:t>
            </a:r>
            <a:r>
              <a:rPr lang="en" sz="1100" dirty="0">
                <a:solidFill>
                  <a:srgbClr val="FFFFFF"/>
                </a:solidFill>
                <a:latin typeface="Calibri" panose="020F0502020204030204" pitchFamily="34" charset="0"/>
                <a:cs typeface="Calibri" panose="020F0502020204030204" pitchFamily="34" charset="0"/>
              </a:rPr>
              <a:t>2005</a:t>
            </a:r>
            <a:endParaRPr lang="en-GB" sz="1100" dirty="0">
              <a:solidFill>
                <a:srgbClr val="FFFFFF"/>
              </a:solidFill>
              <a:latin typeface="Calibri" panose="020F0502020204030204" pitchFamily="34" charset="0"/>
              <a:cs typeface="Calibri" panose="020F0502020204030204" pitchFamily="34" charset="0"/>
            </a:endParaRPr>
          </a:p>
        </p:txBody>
      </p:sp>
      <p:cxnSp>
        <p:nvCxnSpPr>
          <p:cNvPr id="12" name="Shape 649">
            <a:extLst>
              <a:ext uri="{FF2B5EF4-FFF2-40B4-BE49-F238E27FC236}">
                <a16:creationId xmlns:a16="http://schemas.microsoft.com/office/drawing/2014/main" id="{B161D73F-5E1A-4A57-8D0B-726584EE122A}"/>
              </a:ext>
            </a:extLst>
          </p:cNvPr>
          <p:cNvCxnSpPr/>
          <p:nvPr/>
        </p:nvCxnSpPr>
        <p:spPr>
          <a:xfrm>
            <a:off x="292950" y="638915"/>
            <a:ext cx="8558100" cy="0"/>
          </a:xfrm>
          <a:prstGeom prst="straightConnector1">
            <a:avLst/>
          </a:prstGeom>
          <a:noFill/>
          <a:ln w="9525" cap="flat" cmpd="sng">
            <a:solidFill>
              <a:schemeClr val="dk1"/>
            </a:solidFill>
            <a:prstDash val="solid"/>
            <a:miter/>
            <a:headEnd type="none" w="med" len="med"/>
            <a:tailEnd type="none" w="med" len="med"/>
          </a:ln>
        </p:spPr>
      </p:cxnSp>
    </p:spTree>
    <p:extLst>
      <p:ext uri="{BB962C8B-B14F-4D97-AF65-F5344CB8AC3E}">
        <p14:creationId xmlns:p14="http://schemas.microsoft.com/office/powerpoint/2010/main" val="130487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p:cTn id="1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50" y="92608"/>
            <a:ext cx="8422199" cy="647226"/>
          </a:xfrm>
        </p:spPr>
        <p:txBody>
          <a:bodyPr/>
          <a:lstStyle/>
          <a:p>
            <a:pPr algn="ctr">
              <a:buClr>
                <a:srgbClr val="660066"/>
              </a:buClr>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GB" sz="2800" dirty="0">
                <a:solidFill>
                  <a:prstClr val="black"/>
                </a:solidFill>
              </a:rPr>
              <a:t>Does gait biometrics really work?</a:t>
            </a:r>
          </a:p>
        </p:txBody>
      </p:sp>
      <p:pic>
        <p:nvPicPr>
          <p:cNvPr id="11" name="Picture 10" descr="bang1.png">
            <a:extLst>
              <a:ext uri="{FF2B5EF4-FFF2-40B4-BE49-F238E27FC236}">
                <a16:creationId xmlns:a16="http://schemas.microsoft.com/office/drawing/2014/main" id="{51A865E6-40DF-4D43-8195-D44002B19712}"/>
              </a:ext>
            </a:extLst>
          </p:cNvPr>
          <p:cNvPicPr>
            <a:picLocks noChangeAspect="1"/>
          </p:cNvPicPr>
          <p:nvPr/>
        </p:nvPicPr>
        <p:blipFill>
          <a:blip r:embed="rId2" cstate="print"/>
          <a:stretch>
            <a:fillRect/>
          </a:stretch>
        </p:blipFill>
        <p:spPr>
          <a:xfrm>
            <a:off x="777284" y="1086779"/>
            <a:ext cx="2571767" cy="1714512"/>
          </a:xfrm>
          <a:prstGeom prst="rect">
            <a:avLst/>
          </a:prstGeom>
          <a:solidFill>
            <a:schemeClr val="tx1"/>
          </a:solidFill>
          <a:ln>
            <a:solidFill>
              <a:schemeClr val="tx1"/>
            </a:solidFill>
          </a:ln>
        </p:spPr>
      </p:pic>
      <p:pic>
        <p:nvPicPr>
          <p:cNvPr id="12" name="Picture 2" descr="E:\alhero\semantic fusion\bang4.png">
            <a:extLst>
              <a:ext uri="{FF2B5EF4-FFF2-40B4-BE49-F238E27FC236}">
                <a16:creationId xmlns:a16="http://schemas.microsoft.com/office/drawing/2014/main" id="{DD69CDB3-5495-408B-B74A-467DBCD326DE}"/>
              </a:ext>
            </a:extLst>
          </p:cNvPr>
          <p:cNvPicPr>
            <a:picLocks noChangeAspect="1" noChangeArrowheads="1"/>
          </p:cNvPicPr>
          <p:nvPr/>
        </p:nvPicPr>
        <p:blipFill>
          <a:blip r:embed="rId3" cstate="print"/>
          <a:srcRect/>
          <a:stretch>
            <a:fillRect/>
          </a:stretch>
        </p:blipFill>
        <p:spPr bwMode="auto">
          <a:xfrm>
            <a:off x="3253891" y="1787730"/>
            <a:ext cx="2769107" cy="1553777"/>
          </a:xfrm>
          <a:prstGeom prst="rect">
            <a:avLst/>
          </a:prstGeom>
          <a:noFill/>
          <a:ln>
            <a:solidFill>
              <a:schemeClr val="tx1"/>
            </a:solidFill>
          </a:ln>
        </p:spPr>
      </p:pic>
      <p:pic>
        <p:nvPicPr>
          <p:cNvPr id="13" name="Picture 3" descr="E:\alhero\semantic fusion\bang5.png">
            <a:extLst>
              <a:ext uri="{FF2B5EF4-FFF2-40B4-BE49-F238E27FC236}">
                <a16:creationId xmlns:a16="http://schemas.microsoft.com/office/drawing/2014/main" id="{1D2F57C4-4FE7-46B8-9029-AAB4F81A0C78}"/>
              </a:ext>
            </a:extLst>
          </p:cNvPr>
          <p:cNvPicPr>
            <a:picLocks noChangeAspect="1" noChangeArrowheads="1"/>
          </p:cNvPicPr>
          <p:nvPr/>
        </p:nvPicPr>
        <p:blipFill>
          <a:blip r:embed="rId4" cstate="print"/>
          <a:srcRect/>
          <a:stretch>
            <a:fillRect/>
          </a:stretch>
        </p:blipFill>
        <p:spPr bwMode="auto">
          <a:xfrm>
            <a:off x="5730498" y="2415985"/>
            <a:ext cx="2769107" cy="1553777"/>
          </a:xfrm>
          <a:prstGeom prst="rect">
            <a:avLst/>
          </a:prstGeom>
          <a:noFill/>
          <a:ln>
            <a:solidFill>
              <a:schemeClr val="tx1"/>
            </a:solidFill>
          </a:ln>
        </p:spPr>
      </p:pic>
      <p:pic>
        <p:nvPicPr>
          <p:cNvPr id="14" name="Picture 2">
            <a:extLst>
              <a:ext uri="{FF2B5EF4-FFF2-40B4-BE49-F238E27FC236}">
                <a16:creationId xmlns:a16="http://schemas.microsoft.com/office/drawing/2014/main" id="{83471B69-C443-40FC-B73F-A44CBBA77BA8}"/>
              </a:ext>
            </a:extLst>
          </p:cNvPr>
          <p:cNvPicPr>
            <a:picLocks noChangeAspect="1" noChangeArrowheads="1"/>
          </p:cNvPicPr>
          <p:nvPr/>
        </p:nvPicPr>
        <p:blipFill>
          <a:blip r:embed="rId5" cstate="print"/>
          <a:srcRect/>
          <a:stretch>
            <a:fillRect/>
          </a:stretch>
        </p:blipFill>
        <p:spPr bwMode="auto">
          <a:xfrm>
            <a:off x="4180094" y="4250964"/>
            <a:ext cx="4844293" cy="799929"/>
          </a:xfrm>
          <a:prstGeom prst="rect">
            <a:avLst/>
          </a:prstGeom>
          <a:noFill/>
          <a:ln w="9525">
            <a:solidFill>
              <a:schemeClr val="bg2"/>
            </a:solidFill>
            <a:miter lim="800000"/>
            <a:headEnd/>
            <a:tailEnd/>
          </a:ln>
        </p:spPr>
      </p:pic>
      <p:sp>
        <p:nvSpPr>
          <p:cNvPr id="15" name="Shape 2449">
            <a:extLst>
              <a:ext uri="{FF2B5EF4-FFF2-40B4-BE49-F238E27FC236}">
                <a16:creationId xmlns:a16="http://schemas.microsoft.com/office/drawing/2014/main" id="{0C75AC56-A3FA-444D-8709-48884A4AE232}"/>
              </a:ext>
            </a:extLst>
          </p:cNvPr>
          <p:cNvSpPr txBox="1"/>
          <p:nvPr/>
        </p:nvSpPr>
        <p:spPr>
          <a:xfrm>
            <a:off x="93150" y="4658946"/>
            <a:ext cx="1768601" cy="391947"/>
          </a:xfrm>
          <a:prstGeom prst="rect">
            <a:avLst/>
          </a:prstGeom>
          <a:solidFill>
            <a:srgbClr val="3333FF"/>
          </a:solidFill>
          <a:ln w="9525" cap="flat" cmpd="sng">
            <a:solidFill>
              <a:srgbClr val="000000"/>
            </a:solidFill>
            <a:prstDash val="solid"/>
            <a:miter/>
            <a:headEnd type="none" w="med" len="med"/>
            <a:tailEnd type="none" w="med" len="med"/>
          </a:ln>
        </p:spPr>
        <p:txBody>
          <a:bodyPr lIns="68575" tIns="34275" rIns="68575" bIns="34275" anchor="t" anchorCtr="0">
            <a:noAutofit/>
          </a:bodyPr>
          <a:lstStyle/>
          <a:p>
            <a:pPr lvl="0" algn="ctr">
              <a:buClr>
                <a:srgbClr val="FFFFFF"/>
              </a:buClr>
              <a:buSzPct val="25000"/>
              <a:defRPr/>
            </a:pPr>
            <a:r>
              <a:rPr lang="en-GB" sz="1100" dirty="0">
                <a:solidFill>
                  <a:srgbClr val="FFFFFF"/>
                </a:solidFill>
                <a:latin typeface="Calibri" panose="020F0502020204030204" pitchFamily="34" charset="0"/>
                <a:cs typeface="Calibri" panose="020F0502020204030204" pitchFamily="34" charset="0"/>
              </a:rPr>
              <a:t>BBC1 Bang Goes the Theory Episode 1, 2009</a:t>
            </a:r>
          </a:p>
        </p:txBody>
      </p:sp>
      <p:sp>
        <p:nvSpPr>
          <p:cNvPr id="3" name="Rectangle 2">
            <a:extLst>
              <a:ext uri="{FF2B5EF4-FFF2-40B4-BE49-F238E27FC236}">
                <a16:creationId xmlns:a16="http://schemas.microsoft.com/office/drawing/2014/main" id="{5719E634-3246-42B2-8561-82EF6D84767D}"/>
              </a:ext>
            </a:extLst>
          </p:cNvPr>
          <p:cNvSpPr/>
          <p:nvPr/>
        </p:nvSpPr>
        <p:spPr>
          <a:xfrm>
            <a:off x="0" y="4277523"/>
            <a:ext cx="4233851" cy="307777"/>
          </a:xfrm>
          <a:prstGeom prst="rect">
            <a:avLst/>
          </a:prstGeom>
        </p:spPr>
        <p:txBody>
          <a:bodyPr wrap="none">
            <a:spAutoFit/>
          </a:bodyPr>
          <a:lstStyle/>
          <a:p>
            <a:r>
              <a:rPr lang="en-GB" dirty="0">
                <a:hlinkClick r:id="rId6"/>
              </a:rPr>
              <a:t>https://www.youtube.com/watch?v=PUwlNc0xAgQ</a:t>
            </a:r>
            <a:r>
              <a:rPr lang="en-GB" dirty="0"/>
              <a:t> </a:t>
            </a:r>
          </a:p>
        </p:txBody>
      </p:sp>
      <p:cxnSp>
        <p:nvCxnSpPr>
          <p:cNvPr id="16" name="Shape 649">
            <a:extLst>
              <a:ext uri="{FF2B5EF4-FFF2-40B4-BE49-F238E27FC236}">
                <a16:creationId xmlns:a16="http://schemas.microsoft.com/office/drawing/2014/main" id="{086FD181-6B46-4D07-97F1-7B92413E0748}"/>
              </a:ext>
            </a:extLst>
          </p:cNvPr>
          <p:cNvCxnSpPr/>
          <p:nvPr/>
        </p:nvCxnSpPr>
        <p:spPr>
          <a:xfrm>
            <a:off x="292950" y="638914"/>
            <a:ext cx="8558100" cy="0"/>
          </a:xfrm>
          <a:prstGeom prst="straightConnector1">
            <a:avLst/>
          </a:prstGeom>
          <a:noFill/>
          <a:ln w="9525" cap="flat" cmpd="sng">
            <a:solidFill>
              <a:schemeClr val="dk1"/>
            </a:solidFill>
            <a:prstDash val="solid"/>
            <a:miter/>
            <a:headEnd type="none" w="med" len="med"/>
            <a:tailEnd type="none" w="med" len="med"/>
          </a:ln>
        </p:spPr>
      </p:cxnSp>
    </p:spTree>
    <p:extLst>
      <p:ext uri="{BB962C8B-B14F-4D97-AF65-F5344CB8AC3E}">
        <p14:creationId xmlns:p14="http://schemas.microsoft.com/office/powerpoint/2010/main" val="4118721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50" y="92608"/>
            <a:ext cx="8422199" cy="688788"/>
          </a:xfrm>
        </p:spPr>
        <p:txBody>
          <a:bodyPr/>
          <a:lstStyle/>
          <a:p>
            <a:pPr algn="ctr">
              <a:buClr>
                <a:srgbClr val="660066"/>
              </a:buClr>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GB" sz="2800" dirty="0">
                <a:solidFill>
                  <a:schemeClr val="bg2"/>
                </a:solidFill>
              </a:rPr>
              <a:t>US demonstration ……</a:t>
            </a:r>
            <a:endParaRPr lang="en-GB" sz="2800" dirty="0">
              <a:solidFill>
                <a:prstClr val="black"/>
              </a:solidFill>
            </a:endParaRPr>
          </a:p>
        </p:txBody>
      </p:sp>
      <p:pic>
        <p:nvPicPr>
          <p:cNvPr id="10" name="SNL.avi">
            <a:hlinkClick r:id="" action="ppaction://media"/>
            <a:extLst>
              <a:ext uri="{FF2B5EF4-FFF2-40B4-BE49-F238E27FC236}">
                <a16:creationId xmlns:a16="http://schemas.microsoft.com/office/drawing/2014/main" id="{8303A9E4-9F73-4659-98A0-32DCE0FE788F}"/>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srcRect/>
          <a:stretch>
            <a:fillRect/>
          </a:stretch>
        </p:blipFill>
        <p:spPr>
          <a:xfrm>
            <a:off x="2194430" y="781396"/>
            <a:ext cx="4755139" cy="3804111"/>
          </a:xfrm>
          <a:prstGeom prst="rect">
            <a:avLst/>
          </a:prstGeom>
          <a:solidFill>
            <a:schemeClr val="lt1"/>
          </a:solidFill>
          <a:ln w="28575">
            <a:solidFill>
              <a:schemeClr val="bg2"/>
            </a:solidFill>
          </a:ln>
        </p:spPr>
      </p:pic>
      <p:sp>
        <p:nvSpPr>
          <p:cNvPr id="16" name="Shape 2449">
            <a:extLst>
              <a:ext uri="{FF2B5EF4-FFF2-40B4-BE49-F238E27FC236}">
                <a16:creationId xmlns:a16="http://schemas.microsoft.com/office/drawing/2014/main" id="{CB35C20B-5BEA-4A98-B4E0-61566DA81A3E}"/>
              </a:ext>
            </a:extLst>
          </p:cNvPr>
          <p:cNvSpPr txBox="1"/>
          <p:nvPr/>
        </p:nvSpPr>
        <p:spPr>
          <a:xfrm>
            <a:off x="93150" y="4658946"/>
            <a:ext cx="1768601" cy="391947"/>
          </a:xfrm>
          <a:prstGeom prst="rect">
            <a:avLst/>
          </a:prstGeom>
          <a:solidFill>
            <a:srgbClr val="3333FF"/>
          </a:solidFill>
          <a:ln w="9525" cap="flat" cmpd="sng">
            <a:solidFill>
              <a:srgbClr val="000000"/>
            </a:solidFill>
            <a:prstDash val="solid"/>
            <a:miter/>
            <a:headEnd type="none" w="med" len="med"/>
            <a:tailEnd type="none" w="med" len="med"/>
          </a:ln>
        </p:spPr>
        <p:txBody>
          <a:bodyPr lIns="68575" tIns="34275" rIns="68575" bIns="34275" anchor="t" anchorCtr="0">
            <a:noAutofit/>
          </a:bodyPr>
          <a:lstStyle/>
          <a:p>
            <a:pPr lvl="0" algn="ctr">
              <a:buClr>
                <a:srgbClr val="FFFFFF"/>
              </a:buClr>
              <a:buSzPct val="25000"/>
              <a:defRPr/>
            </a:pPr>
            <a:r>
              <a:rPr lang="en-GB" sz="1100" dirty="0">
                <a:solidFill>
                  <a:srgbClr val="FFFFFF"/>
                </a:solidFill>
                <a:latin typeface="Calibri" panose="020F0502020204030204" pitchFamily="34" charset="0"/>
                <a:cs typeface="Calibri" panose="020F0502020204030204" pitchFamily="34" charset="0"/>
              </a:rPr>
              <a:t>Saturday Night Live 2002</a:t>
            </a:r>
          </a:p>
        </p:txBody>
      </p:sp>
      <p:cxnSp>
        <p:nvCxnSpPr>
          <p:cNvPr id="17" name="Shape 649">
            <a:extLst>
              <a:ext uri="{FF2B5EF4-FFF2-40B4-BE49-F238E27FC236}">
                <a16:creationId xmlns:a16="http://schemas.microsoft.com/office/drawing/2014/main" id="{5ED411C4-5269-412A-947D-6A105FE6EF41}"/>
              </a:ext>
            </a:extLst>
          </p:cNvPr>
          <p:cNvCxnSpPr/>
          <p:nvPr/>
        </p:nvCxnSpPr>
        <p:spPr>
          <a:xfrm>
            <a:off x="292950" y="630602"/>
            <a:ext cx="8558100" cy="0"/>
          </a:xfrm>
          <a:prstGeom prst="straightConnector1">
            <a:avLst/>
          </a:prstGeom>
          <a:noFill/>
          <a:ln w="9525" cap="flat" cmpd="sng">
            <a:solidFill>
              <a:schemeClr val="dk1"/>
            </a:solidFill>
            <a:prstDash val="solid"/>
            <a:miter/>
            <a:headEnd type="none" w="med" len="med"/>
            <a:tailEnd type="none" w="med" len="med"/>
          </a:ln>
        </p:spPr>
      </p:cxnSp>
    </p:spTree>
    <p:extLst>
      <p:ext uri="{BB962C8B-B14F-4D97-AF65-F5344CB8AC3E}">
        <p14:creationId xmlns:p14="http://schemas.microsoft.com/office/powerpoint/2010/main" val="128184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4FCA-5A36-4F76-A28E-B250D6B3079E}"/>
              </a:ext>
            </a:extLst>
          </p:cNvPr>
          <p:cNvSpPr>
            <a:spLocks noGrp="1"/>
          </p:cNvSpPr>
          <p:nvPr>
            <p:ph type="ctrTitle"/>
          </p:nvPr>
        </p:nvSpPr>
        <p:spPr>
          <a:xfrm>
            <a:off x="1143000" y="841772"/>
            <a:ext cx="6858000" cy="4547984"/>
          </a:xfrm>
        </p:spPr>
        <p:txBody>
          <a:bodyPr/>
          <a:lstStyle/>
          <a:p>
            <a:r>
              <a:rPr lang="en-GB" sz="4800" dirty="0"/>
              <a:t>1. Where are we now?</a:t>
            </a:r>
            <a:br>
              <a:rPr lang="en-GB" sz="4800" dirty="0"/>
            </a:br>
            <a:r>
              <a:rPr lang="en-GB" sz="4800" dirty="0">
                <a:solidFill>
                  <a:schemeClr val="tx2">
                    <a:lumMod val="90000"/>
                  </a:schemeClr>
                </a:solidFill>
              </a:rPr>
              <a:t>2. How did we get here?</a:t>
            </a:r>
            <a:br>
              <a:rPr lang="en-GB" sz="4800" dirty="0">
                <a:solidFill>
                  <a:schemeClr val="tx2">
                    <a:lumMod val="90000"/>
                  </a:schemeClr>
                </a:solidFill>
              </a:rPr>
            </a:br>
            <a:r>
              <a:rPr lang="en-GB" sz="4800" dirty="0">
                <a:solidFill>
                  <a:schemeClr val="tx2">
                    <a:lumMod val="90000"/>
                  </a:schemeClr>
                </a:solidFill>
              </a:rPr>
              <a:t>3. Where are we going?</a:t>
            </a:r>
            <a:br>
              <a:rPr lang="en" sz="4800" dirty="0"/>
            </a:br>
            <a:br>
              <a:rPr lang="en" sz="4800" dirty="0"/>
            </a:br>
            <a:endParaRPr lang="en-GB" dirty="0"/>
          </a:p>
        </p:txBody>
      </p:sp>
      <p:sp>
        <p:nvSpPr>
          <p:cNvPr id="4" name="Shape 240">
            <a:extLst>
              <a:ext uri="{FF2B5EF4-FFF2-40B4-BE49-F238E27FC236}">
                <a16:creationId xmlns:a16="http://schemas.microsoft.com/office/drawing/2014/main" id="{D2FB4DFB-757E-42B3-A0DD-58420601FE34}"/>
              </a:ext>
            </a:extLst>
          </p:cNvPr>
          <p:cNvSpPr txBox="1">
            <a:spLocks/>
          </p:cNvSpPr>
          <p:nvPr/>
        </p:nvSpPr>
        <p:spPr>
          <a:xfrm>
            <a:off x="105229" y="12683"/>
            <a:ext cx="8933543" cy="1790700"/>
          </a:xfrm>
          <a:prstGeom prst="rect">
            <a:avLst/>
          </a:prstGeom>
          <a:noFill/>
          <a:ln>
            <a:noFill/>
          </a:ln>
        </p:spPr>
        <p:txBody>
          <a:bodyPr lIns="68575" tIns="34275" rIns="68575" bIns="34275" anchor="b"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SzPct val="33333"/>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pPr indent="-69850">
              <a:buSzPct val="25000"/>
            </a:pPr>
            <a:r>
              <a:rPr lang="en-GB" sz="4000">
                <a:solidFill>
                  <a:srgbClr val="C00000"/>
                </a:solidFill>
              </a:rPr>
              <a:t>Identifying people by their gait</a:t>
            </a:r>
            <a:br>
              <a:rPr lang="en-GB">
                <a:solidFill>
                  <a:srgbClr val="C00000"/>
                </a:solidFill>
              </a:rPr>
            </a:br>
            <a:r>
              <a:rPr lang="en-GB" sz="2800">
                <a:solidFill>
                  <a:srgbClr val="C00000"/>
                </a:solidFill>
              </a:rPr>
              <a:t>A summary of progress</a:t>
            </a:r>
            <a:endParaRPr lang="en" sz="2800" dirty="0">
              <a:solidFill>
                <a:srgbClr val="C00000"/>
              </a:solidFill>
            </a:endParaRPr>
          </a:p>
        </p:txBody>
      </p:sp>
    </p:spTree>
    <p:extLst>
      <p:ext uri="{BB962C8B-B14F-4D97-AF65-F5344CB8AC3E}">
        <p14:creationId xmlns:p14="http://schemas.microsoft.com/office/powerpoint/2010/main" val="1883851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4FCA-5A36-4F76-A28E-B250D6B3079E}"/>
              </a:ext>
            </a:extLst>
          </p:cNvPr>
          <p:cNvSpPr>
            <a:spLocks noGrp="1"/>
          </p:cNvSpPr>
          <p:nvPr>
            <p:ph type="ctrTitle"/>
          </p:nvPr>
        </p:nvSpPr>
        <p:spPr>
          <a:xfrm>
            <a:off x="1143000" y="841772"/>
            <a:ext cx="6858000" cy="4547984"/>
          </a:xfrm>
        </p:spPr>
        <p:txBody>
          <a:bodyPr/>
          <a:lstStyle/>
          <a:p>
            <a:r>
              <a:rPr lang="en-GB" sz="4800" dirty="0">
                <a:solidFill>
                  <a:schemeClr val="tx2">
                    <a:lumMod val="90000"/>
                  </a:schemeClr>
                </a:solidFill>
              </a:rPr>
              <a:t>1. Where are we now?</a:t>
            </a:r>
            <a:br>
              <a:rPr lang="en-GB" sz="4800" dirty="0">
                <a:solidFill>
                  <a:schemeClr val="tx2">
                    <a:lumMod val="90000"/>
                  </a:schemeClr>
                </a:solidFill>
              </a:rPr>
            </a:br>
            <a:r>
              <a:rPr lang="en-GB" sz="4800" dirty="0">
                <a:solidFill>
                  <a:schemeClr val="tx2">
                    <a:lumMod val="90000"/>
                  </a:schemeClr>
                </a:solidFill>
              </a:rPr>
              <a:t>2. How did we get here?</a:t>
            </a:r>
            <a:br>
              <a:rPr lang="en-GB" sz="4800" dirty="0">
                <a:solidFill>
                  <a:schemeClr val="tx2">
                    <a:lumMod val="90000"/>
                  </a:schemeClr>
                </a:solidFill>
              </a:rPr>
            </a:br>
            <a:r>
              <a:rPr lang="en-GB" sz="4800" dirty="0">
                <a:solidFill>
                  <a:schemeClr val="tx1"/>
                </a:solidFill>
              </a:rPr>
              <a:t>3. Where are we going?</a:t>
            </a:r>
            <a:br>
              <a:rPr lang="en" sz="4800" dirty="0">
                <a:solidFill>
                  <a:schemeClr val="tx1"/>
                </a:solidFill>
              </a:rPr>
            </a:br>
            <a:br>
              <a:rPr lang="en" sz="4800" dirty="0"/>
            </a:br>
            <a:endParaRPr lang="en-GB" dirty="0"/>
          </a:p>
        </p:txBody>
      </p:sp>
      <p:sp>
        <p:nvSpPr>
          <p:cNvPr id="4" name="Shape 240">
            <a:extLst>
              <a:ext uri="{FF2B5EF4-FFF2-40B4-BE49-F238E27FC236}">
                <a16:creationId xmlns:a16="http://schemas.microsoft.com/office/drawing/2014/main" id="{D2FB4DFB-757E-42B3-A0DD-58420601FE34}"/>
              </a:ext>
            </a:extLst>
          </p:cNvPr>
          <p:cNvSpPr txBox="1">
            <a:spLocks/>
          </p:cNvSpPr>
          <p:nvPr/>
        </p:nvSpPr>
        <p:spPr>
          <a:xfrm>
            <a:off x="105229" y="12683"/>
            <a:ext cx="8933543" cy="1790700"/>
          </a:xfrm>
          <a:prstGeom prst="rect">
            <a:avLst/>
          </a:prstGeom>
          <a:noFill/>
          <a:ln>
            <a:noFill/>
          </a:ln>
        </p:spPr>
        <p:txBody>
          <a:bodyPr lIns="68575" tIns="34275" rIns="68575" bIns="34275" anchor="b"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SzPct val="33333"/>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pPr indent="-69850">
              <a:buSzPct val="25000"/>
            </a:pPr>
            <a:r>
              <a:rPr lang="en-GB" sz="4000">
                <a:solidFill>
                  <a:srgbClr val="C00000"/>
                </a:solidFill>
              </a:rPr>
              <a:t>Identifying people by their gait</a:t>
            </a:r>
            <a:br>
              <a:rPr lang="en-GB">
                <a:solidFill>
                  <a:srgbClr val="C00000"/>
                </a:solidFill>
              </a:rPr>
            </a:br>
            <a:r>
              <a:rPr lang="en-GB" sz="2800">
                <a:solidFill>
                  <a:srgbClr val="C00000"/>
                </a:solidFill>
              </a:rPr>
              <a:t>A summary of progress</a:t>
            </a:r>
            <a:endParaRPr lang="en" sz="2800" dirty="0">
              <a:solidFill>
                <a:srgbClr val="C00000"/>
              </a:solidFill>
            </a:endParaRPr>
          </a:p>
        </p:txBody>
      </p:sp>
    </p:spTree>
    <p:extLst>
      <p:ext uri="{BB962C8B-B14F-4D97-AF65-F5344CB8AC3E}">
        <p14:creationId xmlns:p14="http://schemas.microsoft.com/office/powerpoint/2010/main" val="1080590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DAAF48-2487-4405-9D8C-6D5AA823A613}"/>
              </a:ext>
            </a:extLst>
          </p:cNvPr>
          <p:cNvPicPr>
            <a:picLocks noChangeAspect="1"/>
          </p:cNvPicPr>
          <p:nvPr/>
        </p:nvPicPr>
        <p:blipFill>
          <a:blip r:embed="rId2"/>
          <a:stretch>
            <a:fillRect/>
          </a:stretch>
        </p:blipFill>
        <p:spPr>
          <a:xfrm>
            <a:off x="4436905" y="887682"/>
            <a:ext cx="4335387" cy="4062530"/>
          </a:xfrm>
          <a:prstGeom prst="rect">
            <a:avLst/>
          </a:prstGeom>
        </p:spPr>
      </p:pic>
      <p:sp>
        <p:nvSpPr>
          <p:cNvPr id="3" name="Shape 648">
            <a:extLst>
              <a:ext uri="{FF2B5EF4-FFF2-40B4-BE49-F238E27FC236}">
                <a16:creationId xmlns:a16="http://schemas.microsoft.com/office/drawing/2014/main" id="{59EDDED1-125F-4FD9-8C94-FCF53A58A492}"/>
              </a:ext>
            </a:extLst>
          </p:cNvPr>
          <p:cNvSpPr txBox="1"/>
          <p:nvPr/>
        </p:nvSpPr>
        <p:spPr>
          <a:xfrm>
            <a:off x="178019" y="111283"/>
            <a:ext cx="8816351" cy="615619"/>
          </a:xfrm>
          <a:prstGeom prst="rect">
            <a:avLst/>
          </a:prstGeom>
          <a:noFill/>
          <a:ln>
            <a:noFill/>
          </a:ln>
        </p:spPr>
        <p:txBody>
          <a:bodyPr lIns="68575" tIns="34275" rIns="68575" bIns="34275" anchor="ctr" anchorCtr="0">
            <a:noAutofit/>
          </a:bodyPr>
          <a:lstStyle/>
          <a:p>
            <a:pPr lvl="0" algn="ctr">
              <a:lnSpc>
                <a:spcPct val="90000"/>
              </a:lnSpc>
              <a:buClr>
                <a:schemeClr val="dk1"/>
              </a:buClr>
              <a:buSzPct val="25000"/>
            </a:pPr>
            <a:r>
              <a:rPr lang="en-GB" sz="2700" dirty="0"/>
              <a:t>Identity science</a:t>
            </a:r>
            <a:endParaRPr lang="en" sz="2700" dirty="0">
              <a:solidFill>
                <a:schemeClr val="dk1"/>
              </a:solidFill>
              <a:latin typeface="Calibri"/>
              <a:ea typeface="Calibri"/>
              <a:cs typeface="Calibri"/>
              <a:sym typeface="Calibri"/>
            </a:endParaRPr>
          </a:p>
        </p:txBody>
      </p:sp>
      <p:sp>
        <p:nvSpPr>
          <p:cNvPr id="5" name="Shape 1819">
            <a:extLst>
              <a:ext uri="{FF2B5EF4-FFF2-40B4-BE49-F238E27FC236}">
                <a16:creationId xmlns:a16="http://schemas.microsoft.com/office/drawing/2014/main" id="{08F898DF-1B4A-4438-A560-8055CA84C7D7}"/>
              </a:ext>
            </a:extLst>
          </p:cNvPr>
          <p:cNvSpPr txBox="1"/>
          <p:nvPr/>
        </p:nvSpPr>
        <p:spPr>
          <a:xfrm>
            <a:off x="178020" y="960474"/>
            <a:ext cx="3795464" cy="2727606"/>
          </a:xfrm>
          <a:prstGeom prst="rect">
            <a:avLst/>
          </a:prstGeom>
          <a:noFill/>
          <a:ln>
            <a:noFill/>
          </a:ln>
        </p:spPr>
        <p:txBody>
          <a:bodyPr lIns="68575" tIns="34275" rIns="68575" bIns="34275" anchor="t" anchorCtr="0">
            <a:noAutofit/>
          </a:bodyPr>
          <a:lstStyle/>
          <a:p>
            <a:pPr marL="0" marR="0" lvl="0" indent="0" rtl="0">
              <a:lnSpc>
                <a:spcPct val="150000"/>
              </a:lnSpc>
              <a:spcBef>
                <a:spcPts val="0"/>
              </a:spcBef>
              <a:spcAft>
                <a:spcPts val="0"/>
              </a:spcAft>
              <a:buClr>
                <a:schemeClr val="dk1"/>
              </a:buClr>
              <a:buSzPct val="25000"/>
              <a:buFont typeface="Calibri"/>
              <a:buNone/>
            </a:pPr>
            <a:r>
              <a:rPr lang="en-GB" sz="2000" b="0" i="0" u="none" strike="noStrike" cap="none" dirty="0">
                <a:solidFill>
                  <a:srgbClr val="3333FF"/>
                </a:solidFill>
                <a:latin typeface="Calibri"/>
                <a:ea typeface="Calibri"/>
                <a:cs typeface="Calibri"/>
                <a:sym typeface="Calibri"/>
              </a:rPr>
              <a:t>Science/ technology</a:t>
            </a:r>
          </a:p>
          <a:p>
            <a:pPr marL="714375" lvl="6" indent="-357188">
              <a:lnSpc>
                <a:spcPts val="2000"/>
              </a:lnSpc>
              <a:buClr>
                <a:schemeClr val="dk1"/>
              </a:buClr>
              <a:buSzPct val="25000"/>
            </a:pPr>
            <a:r>
              <a:rPr lang="en-GB" sz="2000" b="0" i="0" u="none" strike="noStrike" cap="none" dirty="0">
                <a:solidFill>
                  <a:schemeClr val="dk1"/>
                </a:solidFill>
                <a:latin typeface="Calibri"/>
                <a:ea typeface="Calibri"/>
                <a:cs typeface="Calibri"/>
                <a:sym typeface="Calibri"/>
              </a:rPr>
              <a:t>Covariates and exploratory variables</a:t>
            </a:r>
          </a:p>
          <a:p>
            <a:pPr marL="357188" lvl="5">
              <a:lnSpc>
                <a:spcPts val="2200"/>
              </a:lnSpc>
              <a:buClr>
                <a:schemeClr val="dk1"/>
              </a:buClr>
              <a:buSzPct val="25000"/>
            </a:pPr>
            <a:r>
              <a:rPr lang="en-GB" sz="2000" dirty="0">
                <a:solidFill>
                  <a:schemeClr val="dk1"/>
                </a:solidFill>
                <a:latin typeface="Calibri"/>
                <a:ea typeface="Calibri"/>
                <a:cs typeface="Calibri"/>
                <a:sym typeface="Calibri"/>
              </a:rPr>
              <a:t>Soft biometrics</a:t>
            </a:r>
          </a:p>
          <a:p>
            <a:pPr marL="357188" lvl="5">
              <a:lnSpc>
                <a:spcPts val="2200"/>
              </a:lnSpc>
              <a:buClr>
                <a:schemeClr val="dk1"/>
              </a:buClr>
              <a:buSzPct val="25000"/>
            </a:pPr>
            <a:r>
              <a:rPr lang="en-GB" sz="2000" dirty="0">
                <a:solidFill>
                  <a:schemeClr val="dk1"/>
                </a:solidFill>
                <a:latin typeface="Calibri"/>
                <a:ea typeface="Calibri"/>
                <a:cs typeface="Calibri"/>
                <a:sym typeface="Calibri"/>
              </a:rPr>
              <a:t>Spoofing </a:t>
            </a:r>
          </a:p>
          <a:p>
            <a:pPr marL="357188" lvl="5">
              <a:lnSpc>
                <a:spcPts val="2200"/>
              </a:lnSpc>
              <a:buClr>
                <a:schemeClr val="dk1"/>
              </a:buClr>
              <a:buSzPct val="25000"/>
            </a:pPr>
            <a:r>
              <a:rPr lang="en-GB" sz="2000" dirty="0">
                <a:solidFill>
                  <a:schemeClr val="dk1"/>
                </a:solidFill>
                <a:latin typeface="Calibri"/>
                <a:ea typeface="Calibri"/>
                <a:cs typeface="Calibri"/>
                <a:sym typeface="Calibri"/>
              </a:rPr>
              <a:t>Deep architectures</a:t>
            </a:r>
          </a:p>
          <a:p>
            <a:pPr marL="0" marR="0" lvl="0" indent="0" rtl="0">
              <a:lnSpc>
                <a:spcPct val="150000"/>
              </a:lnSpc>
              <a:spcBef>
                <a:spcPts val="0"/>
              </a:spcBef>
              <a:spcAft>
                <a:spcPts val="0"/>
              </a:spcAft>
              <a:buClr>
                <a:schemeClr val="dk1"/>
              </a:buClr>
              <a:buSzPct val="25000"/>
              <a:buFont typeface="Calibri"/>
              <a:buNone/>
            </a:pPr>
            <a:r>
              <a:rPr lang="en-GB" sz="2000" dirty="0">
                <a:solidFill>
                  <a:srgbClr val="3333FF"/>
                </a:solidFill>
                <a:latin typeface="Calibri"/>
                <a:ea typeface="Calibri"/>
                <a:cs typeface="Calibri"/>
                <a:sym typeface="Calibri"/>
              </a:rPr>
              <a:t>Applications</a:t>
            </a:r>
          </a:p>
          <a:p>
            <a:pPr marL="720725" marR="0" lvl="0" indent="-363538" rtl="0">
              <a:lnSpc>
                <a:spcPts val="2200"/>
              </a:lnSpc>
              <a:spcBef>
                <a:spcPts val="0"/>
              </a:spcBef>
              <a:spcAft>
                <a:spcPts val="0"/>
              </a:spcAft>
              <a:buClr>
                <a:schemeClr val="dk1"/>
              </a:buClr>
              <a:buSzPct val="25000"/>
              <a:buFont typeface="Calibri"/>
              <a:buNone/>
            </a:pPr>
            <a:r>
              <a:rPr lang="en-GB" sz="2000" dirty="0">
                <a:solidFill>
                  <a:schemeClr val="dk1"/>
                </a:solidFill>
                <a:latin typeface="Calibri"/>
                <a:ea typeface="Calibri"/>
                <a:cs typeface="Calibri"/>
                <a:sym typeface="Calibri"/>
              </a:rPr>
              <a:t>Medicine (dementia, balance, falls)</a:t>
            </a:r>
          </a:p>
          <a:p>
            <a:pPr marR="0" lvl="0" indent="357188" rtl="0">
              <a:lnSpc>
                <a:spcPts val="2200"/>
              </a:lnSpc>
              <a:spcBef>
                <a:spcPts val="0"/>
              </a:spcBef>
              <a:spcAft>
                <a:spcPts val="0"/>
              </a:spcAft>
              <a:buClr>
                <a:schemeClr val="dk1"/>
              </a:buClr>
              <a:buSzPct val="25000"/>
              <a:buFont typeface="Calibri"/>
              <a:buNone/>
            </a:pPr>
            <a:r>
              <a:rPr lang="en-GB" sz="2000" dirty="0">
                <a:solidFill>
                  <a:schemeClr val="dk1"/>
                </a:solidFill>
                <a:latin typeface="Calibri"/>
                <a:ea typeface="Calibri"/>
                <a:cs typeface="Calibri"/>
                <a:sym typeface="Calibri"/>
              </a:rPr>
              <a:t>Sports</a:t>
            </a:r>
          </a:p>
          <a:p>
            <a:pPr marR="0" lvl="0" indent="357188" rtl="0">
              <a:lnSpc>
                <a:spcPts val="2200"/>
              </a:lnSpc>
              <a:spcBef>
                <a:spcPts val="0"/>
              </a:spcBef>
              <a:spcAft>
                <a:spcPts val="0"/>
              </a:spcAft>
              <a:buClr>
                <a:schemeClr val="dk1"/>
              </a:buClr>
              <a:buSzPct val="25000"/>
              <a:buFont typeface="Calibri"/>
              <a:buNone/>
            </a:pPr>
            <a:r>
              <a:rPr lang="en-GB" sz="2000" dirty="0">
                <a:solidFill>
                  <a:schemeClr val="dk1"/>
                </a:solidFill>
                <a:latin typeface="Calibri"/>
                <a:ea typeface="Calibri"/>
                <a:cs typeface="Calibri"/>
                <a:sym typeface="Calibri"/>
              </a:rPr>
              <a:t>Security</a:t>
            </a:r>
          </a:p>
          <a:p>
            <a:pPr marR="0" lvl="0" indent="357188" rtl="0">
              <a:lnSpc>
                <a:spcPts val="2200"/>
              </a:lnSpc>
              <a:spcBef>
                <a:spcPts val="0"/>
              </a:spcBef>
              <a:spcAft>
                <a:spcPts val="0"/>
              </a:spcAft>
              <a:buClr>
                <a:schemeClr val="dk1"/>
              </a:buClr>
              <a:buSzPct val="25000"/>
              <a:buFont typeface="Calibri"/>
              <a:buNone/>
            </a:pPr>
            <a:r>
              <a:rPr lang="en-GB" sz="2000" dirty="0">
                <a:solidFill>
                  <a:schemeClr val="dk1"/>
                </a:solidFill>
                <a:latin typeface="Calibri"/>
                <a:ea typeface="Calibri"/>
                <a:cs typeface="Calibri"/>
                <a:sym typeface="Calibri"/>
              </a:rPr>
              <a:t>Marketing</a:t>
            </a:r>
          </a:p>
          <a:p>
            <a:pPr marR="0" lvl="0" indent="357188" rtl="0">
              <a:lnSpc>
                <a:spcPts val="2200"/>
              </a:lnSpc>
              <a:spcBef>
                <a:spcPts val="0"/>
              </a:spcBef>
              <a:spcAft>
                <a:spcPts val="0"/>
              </a:spcAft>
              <a:buClr>
                <a:schemeClr val="dk1"/>
              </a:buClr>
              <a:buSzPct val="25000"/>
              <a:buFont typeface="Calibri"/>
              <a:buNone/>
            </a:pPr>
            <a:endParaRPr lang="en-GB" sz="2000"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chemeClr val="dk1"/>
              </a:buClr>
              <a:buSzPct val="25000"/>
              <a:buFont typeface="Calibri"/>
              <a:buNone/>
            </a:pPr>
            <a:endParaRPr lang="en-GB" sz="2000"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chemeClr val="dk1"/>
              </a:buClr>
              <a:buSzPct val="25000"/>
              <a:buFont typeface="Calibri"/>
              <a:buNone/>
            </a:pPr>
            <a:endParaRPr lang="en-GB" sz="2100"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chemeClr val="dk1"/>
              </a:buClr>
              <a:buSzPct val="25000"/>
              <a:buFont typeface="Calibri"/>
              <a:buNone/>
            </a:pPr>
            <a:endParaRPr lang="en" sz="2100" b="0" i="0" u="none" strike="noStrike" cap="none" dirty="0">
              <a:solidFill>
                <a:schemeClr val="dk1"/>
              </a:solidFill>
              <a:latin typeface="Calibri"/>
              <a:ea typeface="Calibri"/>
              <a:cs typeface="Calibri"/>
              <a:sym typeface="Calibri"/>
            </a:endParaRPr>
          </a:p>
        </p:txBody>
      </p:sp>
      <p:cxnSp>
        <p:nvCxnSpPr>
          <p:cNvPr id="7" name="Shape 649">
            <a:extLst>
              <a:ext uri="{FF2B5EF4-FFF2-40B4-BE49-F238E27FC236}">
                <a16:creationId xmlns:a16="http://schemas.microsoft.com/office/drawing/2014/main" id="{D0AE83AC-BF57-4EA1-A1CA-B320BE8630BA}"/>
              </a:ext>
            </a:extLst>
          </p:cNvPr>
          <p:cNvCxnSpPr/>
          <p:nvPr/>
        </p:nvCxnSpPr>
        <p:spPr>
          <a:xfrm>
            <a:off x="292950" y="638914"/>
            <a:ext cx="8558100" cy="0"/>
          </a:xfrm>
          <a:prstGeom prst="straightConnector1">
            <a:avLst/>
          </a:prstGeom>
          <a:noFill/>
          <a:ln w="9525" cap="flat" cmpd="sng">
            <a:solidFill>
              <a:schemeClr val="dk1"/>
            </a:solidFill>
            <a:prstDash val="solid"/>
            <a:miter/>
            <a:headEnd type="none" w="med" len="med"/>
            <a:tailEnd type="none" w="med" len="med"/>
          </a:ln>
        </p:spPr>
      </p:cxnSp>
    </p:spTree>
    <p:extLst>
      <p:ext uri="{BB962C8B-B14F-4D97-AF65-F5344CB8AC3E}">
        <p14:creationId xmlns:p14="http://schemas.microsoft.com/office/powerpoint/2010/main" val="500346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_Page_15_Image_0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1066800"/>
            <a:ext cx="2202656" cy="293012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Text Box 14"/>
          <p:cNvSpPr txBox="1">
            <a:spLocks noChangeArrowheads="1"/>
          </p:cNvSpPr>
          <p:nvPr/>
        </p:nvSpPr>
        <p:spPr bwMode="auto">
          <a:xfrm>
            <a:off x="31440" y="4103254"/>
            <a:ext cx="284321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500" dirty="0">
                <a:latin typeface="Arial" pitchFamily="34" charset="0"/>
              </a:rPr>
              <a:t>192</a:t>
            </a:r>
            <a:r>
              <a:rPr lang="en-US" altLang="en-US" sz="1500" dirty="0">
                <a:latin typeface="Arial" pitchFamily="34" charset="0"/>
                <a:cs typeface="Arial" pitchFamily="34" charset="0"/>
              </a:rPr>
              <a:t>×32 binary sensor array</a:t>
            </a:r>
          </a:p>
        </p:txBody>
      </p:sp>
      <p:sp>
        <p:nvSpPr>
          <p:cNvPr id="16" name="Shape 648">
            <a:extLst>
              <a:ext uri="{FF2B5EF4-FFF2-40B4-BE49-F238E27FC236}">
                <a16:creationId xmlns:a16="http://schemas.microsoft.com/office/drawing/2014/main" id="{CF1EA4C3-25BA-4AB4-B9F1-B5B9B52698E8}"/>
              </a:ext>
            </a:extLst>
          </p:cNvPr>
          <p:cNvSpPr txBox="1"/>
          <p:nvPr/>
        </p:nvSpPr>
        <p:spPr>
          <a:xfrm>
            <a:off x="799150" y="103075"/>
            <a:ext cx="7194600" cy="684524"/>
          </a:xfrm>
          <a:prstGeom prst="rect">
            <a:avLst/>
          </a:prstGeom>
          <a:noFill/>
          <a:ln>
            <a:noFill/>
          </a:ln>
        </p:spPr>
        <p:txBody>
          <a:bodyPr lIns="68575" tIns="34275" rIns="68575" bIns="34275" anchor="ctr" anchorCtr="0">
            <a:noAutofit/>
          </a:bodyPr>
          <a:lstStyle/>
          <a:p>
            <a:pPr lvl="0" algn="ctr">
              <a:lnSpc>
                <a:spcPct val="90000"/>
              </a:lnSpc>
              <a:buClr>
                <a:schemeClr val="dk1"/>
              </a:buClr>
              <a:buSzPct val="25000"/>
            </a:pPr>
            <a:r>
              <a:rPr lang="en-GB" sz="2800" dirty="0">
                <a:solidFill>
                  <a:schemeClr val="dk1"/>
                </a:solidFill>
                <a:latin typeface="Calibri"/>
                <a:ea typeface="Calibri"/>
                <a:cs typeface="Calibri"/>
                <a:sym typeface="Calibri"/>
              </a:rPr>
              <a:t>The first intelligent carpet</a:t>
            </a:r>
            <a:endParaRPr lang="en" sz="2800" dirty="0">
              <a:solidFill>
                <a:schemeClr val="dk1"/>
              </a:solidFill>
              <a:latin typeface="Calibri"/>
              <a:ea typeface="Calibri"/>
              <a:cs typeface="Calibri"/>
              <a:sym typeface="Calibri"/>
            </a:endParaRPr>
          </a:p>
        </p:txBody>
      </p:sp>
      <p:cxnSp>
        <p:nvCxnSpPr>
          <p:cNvPr id="18" name="Shape 649">
            <a:extLst>
              <a:ext uri="{FF2B5EF4-FFF2-40B4-BE49-F238E27FC236}">
                <a16:creationId xmlns:a16="http://schemas.microsoft.com/office/drawing/2014/main" id="{D433977D-FADF-4F3B-B8ED-2A6A2D958DB4}"/>
              </a:ext>
            </a:extLst>
          </p:cNvPr>
          <p:cNvCxnSpPr/>
          <p:nvPr/>
        </p:nvCxnSpPr>
        <p:spPr>
          <a:xfrm>
            <a:off x="292950" y="630602"/>
            <a:ext cx="8558100" cy="0"/>
          </a:xfrm>
          <a:prstGeom prst="straightConnector1">
            <a:avLst/>
          </a:prstGeom>
          <a:noFill/>
          <a:ln w="9525" cap="flat" cmpd="sng">
            <a:solidFill>
              <a:schemeClr val="dk1"/>
            </a:solidFill>
            <a:prstDash val="solid"/>
            <a:miter/>
            <a:headEnd type="none" w="med" len="med"/>
            <a:tailEnd type="none" w="med" len="med"/>
          </a:ln>
        </p:spPr>
      </p:cxnSp>
      <p:pic>
        <p:nvPicPr>
          <p:cNvPr id="19" name="Picture 5" descr="confusion">
            <a:extLst>
              <a:ext uri="{FF2B5EF4-FFF2-40B4-BE49-F238E27FC236}">
                <a16:creationId xmlns:a16="http://schemas.microsoft.com/office/drawing/2014/main" id="{DE783E58-BA9A-4091-B76D-7DCAD14A4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019" t="5873" r="16508" b="9814"/>
          <a:stretch>
            <a:fillRect/>
          </a:stretch>
        </p:blipFill>
        <p:spPr bwMode="auto">
          <a:xfrm>
            <a:off x="7060173" y="2955282"/>
            <a:ext cx="1867153" cy="183240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BBE9769-FDF3-472D-844C-7AEE82AD9267}"/>
              </a:ext>
            </a:extLst>
          </p:cNvPr>
          <p:cNvGrpSpPr/>
          <p:nvPr/>
        </p:nvGrpSpPr>
        <p:grpSpPr>
          <a:xfrm>
            <a:off x="3171825" y="2531231"/>
            <a:ext cx="3716740" cy="1486786"/>
            <a:chOff x="2706029" y="2778834"/>
            <a:chExt cx="3716740" cy="1486786"/>
          </a:xfrm>
        </p:grpSpPr>
        <p:pic>
          <p:nvPicPr>
            <p:cNvPr id="20" name="Picture 7" descr="footfall">
              <a:extLst>
                <a:ext uri="{FF2B5EF4-FFF2-40B4-BE49-F238E27FC236}">
                  <a16:creationId xmlns:a16="http://schemas.microsoft.com/office/drawing/2014/main" id="{05D3AE09-08FC-4F3D-8F92-FE4586B30F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342" y="3642524"/>
              <a:ext cx="3694771" cy="62309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6" descr="raw_seq">
              <a:extLst>
                <a:ext uri="{FF2B5EF4-FFF2-40B4-BE49-F238E27FC236}">
                  <a16:creationId xmlns:a16="http://schemas.microsoft.com/office/drawing/2014/main" id="{E0BC84B1-0574-4221-9C0C-EB04C14F72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6029" y="2778834"/>
              <a:ext cx="3716740" cy="84810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7B195F48-4ED5-4AE0-9B9C-C2911671359B}"/>
              </a:ext>
            </a:extLst>
          </p:cNvPr>
          <p:cNvGrpSpPr/>
          <p:nvPr/>
        </p:nvGrpSpPr>
        <p:grpSpPr>
          <a:xfrm>
            <a:off x="2713573" y="1172598"/>
            <a:ext cx="3188463" cy="1127066"/>
            <a:chOff x="4097338" y="1833563"/>
            <a:chExt cx="4486275" cy="1793875"/>
          </a:xfrm>
        </p:grpSpPr>
        <p:pic>
          <p:nvPicPr>
            <p:cNvPr id="23" name="Picture 22" descr="gait_metrics">
              <a:extLst>
                <a:ext uri="{FF2B5EF4-FFF2-40B4-BE49-F238E27FC236}">
                  <a16:creationId xmlns:a16="http://schemas.microsoft.com/office/drawing/2014/main" id="{A254D239-5D0F-4554-8E5B-38B7D5B681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7338" y="1841500"/>
              <a:ext cx="4486275" cy="17859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 name="Text Box 6">
              <a:extLst>
                <a:ext uri="{FF2B5EF4-FFF2-40B4-BE49-F238E27FC236}">
                  <a16:creationId xmlns:a16="http://schemas.microsoft.com/office/drawing/2014/main" id="{A62A13D8-81E1-418C-8377-D445A70B3DB7}"/>
                </a:ext>
              </a:extLst>
            </p:cNvPr>
            <p:cNvSpPr txBox="1">
              <a:spLocks noChangeArrowheads="1"/>
            </p:cNvSpPr>
            <p:nvPr/>
          </p:nvSpPr>
          <p:spPr bwMode="auto">
            <a:xfrm>
              <a:off x="5265738" y="2006600"/>
              <a:ext cx="539750" cy="3048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defTabSz="4176713">
                <a:defRPr kumimoji="1" sz="2400">
                  <a:solidFill>
                    <a:schemeClr val="tx1"/>
                  </a:solidFill>
                  <a:latin typeface="Times New Roman" pitchFamily="18" charset="0"/>
                </a:defRPr>
              </a:lvl1pPr>
              <a:lvl2pPr algn="l" defTabSz="4176713">
                <a:defRPr kumimoji="1" sz="2400">
                  <a:solidFill>
                    <a:schemeClr val="tx1"/>
                  </a:solidFill>
                  <a:latin typeface="Times New Roman" pitchFamily="18" charset="0"/>
                </a:defRPr>
              </a:lvl2pPr>
              <a:lvl3pPr algn="l" defTabSz="4176713">
                <a:defRPr kumimoji="1" sz="2400">
                  <a:solidFill>
                    <a:schemeClr val="tx1"/>
                  </a:solidFill>
                  <a:latin typeface="Times New Roman" pitchFamily="18" charset="0"/>
                </a:defRPr>
              </a:lvl3pPr>
              <a:lvl4pPr algn="l" defTabSz="4176713">
                <a:defRPr kumimoji="1" sz="2400">
                  <a:solidFill>
                    <a:schemeClr val="tx1"/>
                  </a:solidFill>
                  <a:latin typeface="Times New Roman" pitchFamily="18" charset="0"/>
                </a:defRPr>
              </a:lvl4pPr>
              <a:lvl5pPr algn="l" defTabSz="4176713">
                <a:defRPr kumimoji="1" sz="2400">
                  <a:solidFill>
                    <a:schemeClr val="tx1"/>
                  </a:solidFill>
                  <a:latin typeface="Times New Roman" pitchFamily="18" charset="0"/>
                </a:defRPr>
              </a:lvl5pPr>
              <a:lvl6pPr defTabSz="4176713" eaLnBrk="0" fontAlgn="base" hangingPunct="0">
                <a:spcBef>
                  <a:spcPct val="0"/>
                </a:spcBef>
                <a:spcAft>
                  <a:spcPct val="0"/>
                </a:spcAft>
                <a:defRPr kumimoji="1" sz="2400">
                  <a:solidFill>
                    <a:schemeClr val="tx1"/>
                  </a:solidFill>
                  <a:latin typeface="Times New Roman" pitchFamily="18" charset="0"/>
                </a:defRPr>
              </a:lvl6pPr>
              <a:lvl7pPr defTabSz="4176713" eaLnBrk="0" fontAlgn="base" hangingPunct="0">
                <a:spcBef>
                  <a:spcPct val="0"/>
                </a:spcBef>
                <a:spcAft>
                  <a:spcPct val="0"/>
                </a:spcAft>
                <a:defRPr kumimoji="1" sz="2400">
                  <a:solidFill>
                    <a:schemeClr val="tx1"/>
                  </a:solidFill>
                  <a:latin typeface="Times New Roman" pitchFamily="18" charset="0"/>
                </a:defRPr>
              </a:lvl7pPr>
              <a:lvl8pPr defTabSz="4176713" eaLnBrk="0" fontAlgn="base" hangingPunct="0">
                <a:spcBef>
                  <a:spcPct val="0"/>
                </a:spcBef>
                <a:spcAft>
                  <a:spcPct val="0"/>
                </a:spcAft>
                <a:defRPr kumimoji="1" sz="2400">
                  <a:solidFill>
                    <a:schemeClr val="tx1"/>
                  </a:solidFill>
                  <a:latin typeface="Times New Roman" pitchFamily="18" charset="0"/>
                </a:defRPr>
              </a:lvl8pPr>
              <a:lvl9pPr defTabSz="4176713" eaLnBrk="0" fontAlgn="base" hangingPunct="0">
                <a:spcBef>
                  <a:spcPct val="0"/>
                </a:spcBef>
                <a:spcAft>
                  <a:spcPct val="0"/>
                </a:spcAft>
                <a:defRPr kumimoji="1" sz="2400">
                  <a:solidFill>
                    <a:schemeClr val="tx1"/>
                  </a:solidFill>
                  <a:latin typeface="Times New Roman" pitchFamily="18" charset="0"/>
                </a:defRPr>
              </a:lvl9pPr>
            </a:lstStyle>
            <a:p>
              <a:pPr algn="ctr" eaLnBrk="1" hangingPunct="1">
                <a:spcBef>
                  <a:spcPct val="50000"/>
                </a:spcBef>
              </a:pPr>
              <a:r>
                <a:rPr kumimoji="0" lang="en-US" altLang="ko-KR" sz="1400">
                  <a:solidFill>
                    <a:srgbClr val="FF0000"/>
                  </a:solidFill>
                  <a:latin typeface="Arial" pitchFamily="34" charset="0"/>
                  <a:ea typeface="Batang" pitchFamily="18" charset="-127"/>
                </a:rPr>
                <a:t>t</a:t>
              </a:r>
              <a:r>
                <a:rPr kumimoji="0" lang="en-US" altLang="ko-KR" sz="1400" baseline="-25000">
                  <a:solidFill>
                    <a:srgbClr val="FF0000"/>
                  </a:solidFill>
                  <a:latin typeface="Arial" pitchFamily="34" charset="0"/>
                  <a:ea typeface="Batang" pitchFamily="18" charset="-127"/>
                </a:rPr>
                <a:t>S</a:t>
              </a:r>
              <a:endParaRPr kumimoji="0" lang="en-US" altLang="en-US" sz="1400" i="1">
                <a:latin typeface="Arial" pitchFamily="34" charset="0"/>
              </a:endParaRPr>
            </a:p>
          </p:txBody>
        </p:sp>
        <p:sp>
          <p:nvSpPr>
            <p:cNvPr id="25" name="Text Box 7">
              <a:extLst>
                <a:ext uri="{FF2B5EF4-FFF2-40B4-BE49-F238E27FC236}">
                  <a16:creationId xmlns:a16="http://schemas.microsoft.com/office/drawing/2014/main" id="{6D4E2BB9-C488-46AD-A0B8-D4819282C783}"/>
                </a:ext>
              </a:extLst>
            </p:cNvPr>
            <p:cNvSpPr txBox="1">
              <a:spLocks noChangeArrowheads="1"/>
            </p:cNvSpPr>
            <p:nvPr/>
          </p:nvSpPr>
          <p:spPr bwMode="auto">
            <a:xfrm>
              <a:off x="5675313" y="2454275"/>
              <a:ext cx="539750" cy="3048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defTabSz="4176713">
                <a:defRPr kumimoji="1" sz="2400">
                  <a:solidFill>
                    <a:schemeClr val="tx1"/>
                  </a:solidFill>
                  <a:latin typeface="Times New Roman" pitchFamily="18" charset="0"/>
                </a:defRPr>
              </a:lvl1pPr>
              <a:lvl2pPr algn="l" defTabSz="4176713">
                <a:defRPr kumimoji="1" sz="2400">
                  <a:solidFill>
                    <a:schemeClr val="tx1"/>
                  </a:solidFill>
                  <a:latin typeface="Times New Roman" pitchFamily="18" charset="0"/>
                </a:defRPr>
              </a:lvl2pPr>
              <a:lvl3pPr algn="l" defTabSz="4176713">
                <a:defRPr kumimoji="1" sz="2400">
                  <a:solidFill>
                    <a:schemeClr val="tx1"/>
                  </a:solidFill>
                  <a:latin typeface="Times New Roman" pitchFamily="18" charset="0"/>
                </a:defRPr>
              </a:lvl3pPr>
              <a:lvl4pPr algn="l" defTabSz="4176713">
                <a:defRPr kumimoji="1" sz="2400">
                  <a:solidFill>
                    <a:schemeClr val="tx1"/>
                  </a:solidFill>
                  <a:latin typeface="Times New Roman" pitchFamily="18" charset="0"/>
                </a:defRPr>
              </a:lvl4pPr>
              <a:lvl5pPr algn="l" defTabSz="4176713">
                <a:defRPr kumimoji="1" sz="2400">
                  <a:solidFill>
                    <a:schemeClr val="tx1"/>
                  </a:solidFill>
                  <a:latin typeface="Times New Roman" pitchFamily="18" charset="0"/>
                </a:defRPr>
              </a:lvl5pPr>
              <a:lvl6pPr defTabSz="4176713" eaLnBrk="0" fontAlgn="base" hangingPunct="0">
                <a:spcBef>
                  <a:spcPct val="0"/>
                </a:spcBef>
                <a:spcAft>
                  <a:spcPct val="0"/>
                </a:spcAft>
                <a:defRPr kumimoji="1" sz="2400">
                  <a:solidFill>
                    <a:schemeClr val="tx1"/>
                  </a:solidFill>
                  <a:latin typeface="Times New Roman" pitchFamily="18" charset="0"/>
                </a:defRPr>
              </a:lvl6pPr>
              <a:lvl7pPr defTabSz="4176713" eaLnBrk="0" fontAlgn="base" hangingPunct="0">
                <a:spcBef>
                  <a:spcPct val="0"/>
                </a:spcBef>
                <a:spcAft>
                  <a:spcPct val="0"/>
                </a:spcAft>
                <a:defRPr kumimoji="1" sz="2400">
                  <a:solidFill>
                    <a:schemeClr val="tx1"/>
                  </a:solidFill>
                  <a:latin typeface="Times New Roman" pitchFamily="18" charset="0"/>
                </a:defRPr>
              </a:lvl7pPr>
              <a:lvl8pPr defTabSz="4176713" eaLnBrk="0" fontAlgn="base" hangingPunct="0">
                <a:spcBef>
                  <a:spcPct val="0"/>
                </a:spcBef>
                <a:spcAft>
                  <a:spcPct val="0"/>
                </a:spcAft>
                <a:defRPr kumimoji="1" sz="2400">
                  <a:solidFill>
                    <a:schemeClr val="tx1"/>
                  </a:solidFill>
                  <a:latin typeface="Times New Roman" pitchFamily="18" charset="0"/>
                </a:defRPr>
              </a:lvl8pPr>
              <a:lvl9pPr defTabSz="4176713" eaLnBrk="0" fontAlgn="base" hangingPunct="0">
                <a:spcBef>
                  <a:spcPct val="0"/>
                </a:spcBef>
                <a:spcAft>
                  <a:spcPct val="0"/>
                </a:spcAft>
                <a:defRPr kumimoji="1" sz="2400">
                  <a:solidFill>
                    <a:schemeClr val="tx1"/>
                  </a:solidFill>
                  <a:latin typeface="Times New Roman" pitchFamily="18" charset="0"/>
                </a:defRPr>
              </a:lvl9pPr>
            </a:lstStyle>
            <a:p>
              <a:pPr algn="ctr" eaLnBrk="1" hangingPunct="1">
                <a:spcBef>
                  <a:spcPct val="50000"/>
                </a:spcBef>
              </a:pPr>
              <a:r>
                <a:rPr kumimoji="0" lang="en-US" altLang="ko-KR" sz="1400">
                  <a:solidFill>
                    <a:srgbClr val="FF0000"/>
                  </a:solidFill>
                  <a:latin typeface="Arial" pitchFamily="34" charset="0"/>
                  <a:ea typeface="Batang" pitchFamily="18" charset="-127"/>
                </a:rPr>
                <a:t>t</a:t>
              </a:r>
              <a:r>
                <a:rPr kumimoji="0" lang="en-US" altLang="ko-KR" sz="1400" baseline="-25000">
                  <a:solidFill>
                    <a:srgbClr val="FF0000"/>
                  </a:solidFill>
                  <a:latin typeface="Arial" pitchFamily="34" charset="0"/>
                  <a:ea typeface="Batang" pitchFamily="18" charset="-127"/>
                </a:rPr>
                <a:t>H</a:t>
              </a:r>
              <a:endParaRPr kumimoji="0" lang="en-US" altLang="en-US" sz="1400" i="1">
                <a:latin typeface="Arial" pitchFamily="34" charset="0"/>
              </a:endParaRPr>
            </a:p>
          </p:txBody>
        </p:sp>
        <p:sp>
          <p:nvSpPr>
            <p:cNvPr id="26" name="Text Box 8">
              <a:extLst>
                <a:ext uri="{FF2B5EF4-FFF2-40B4-BE49-F238E27FC236}">
                  <a16:creationId xmlns:a16="http://schemas.microsoft.com/office/drawing/2014/main" id="{85332352-63AD-46B2-8608-E723E51B4061}"/>
                </a:ext>
              </a:extLst>
            </p:cNvPr>
            <p:cNvSpPr txBox="1">
              <a:spLocks noChangeArrowheads="1"/>
            </p:cNvSpPr>
            <p:nvPr/>
          </p:nvSpPr>
          <p:spPr bwMode="auto">
            <a:xfrm>
              <a:off x="6396038" y="2476500"/>
              <a:ext cx="539750" cy="3048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defTabSz="4176713">
                <a:defRPr kumimoji="1" sz="2400">
                  <a:solidFill>
                    <a:schemeClr val="tx1"/>
                  </a:solidFill>
                  <a:latin typeface="Times New Roman" pitchFamily="18" charset="0"/>
                </a:defRPr>
              </a:lvl1pPr>
              <a:lvl2pPr algn="l" defTabSz="4176713">
                <a:defRPr kumimoji="1" sz="2400">
                  <a:solidFill>
                    <a:schemeClr val="tx1"/>
                  </a:solidFill>
                  <a:latin typeface="Times New Roman" pitchFamily="18" charset="0"/>
                </a:defRPr>
              </a:lvl2pPr>
              <a:lvl3pPr algn="l" defTabSz="4176713">
                <a:defRPr kumimoji="1" sz="2400">
                  <a:solidFill>
                    <a:schemeClr val="tx1"/>
                  </a:solidFill>
                  <a:latin typeface="Times New Roman" pitchFamily="18" charset="0"/>
                </a:defRPr>
              </a:lvl3pPr>
              <a:lvl4pPr algn="l" defTabSz="4176713">
                <a:defRPr kumimoji="1" sz="2400">
                  <a:solidFill>
                    <a:schemeClr val="tx1"/>
                  </a:solidFill>
                  <a:latin typeface="Times New Roman" pitchFamily="18" charset="0"/>
                </a:defRPr>
              </a:lvl4pPr>
              <a:lvl5pPr algn="l" defTabSz="4176713">
                <a:defRPr kumimoji="1" sz="2400">
                  <a:solidFill>
                    <a:schemeClr val="tx1"/>
                  </a:solidFill>
                  <a:latin typeface="Times New Roman" pitchFamily="18" charset="0"/>
                </a:defRPr>
              </a:lvl5pPr>
              <a:lvl6pPr defTabSz="4176713" eaLnBrk="0" fontAlgn="base" hangingPunct="0">
                <a:spcBef>
                  <a:spcPct val="0"/>
                </a:spcBef>
                <a:spcAft>
                  <a:spcPct val="0"/>
                </a:spcAft>
                <a:defRPr kumimoji="1" sz="2400">
                  <a:solidFill>
                    <a:schemeClr val="tx1"/>
                  </a:solidFill>
                  <a:latin typeface="Times New Roman" pitchFamily="18" charset="0"/>
                </a:defRPr>
              </a:lvl6pPr>
              <a:lvl7pPr defTabSz="4176713" eaLnBrk="0" fontAlgn="base" hangingPunct="0">
                <a:spcBef>
                  <a:spcPct val="0"/>
                </a:spcBef>
                <a:spcAft>
                  <a:spcPct val="0"/>
                </a:spcAft>
                <a:defRPr kumimoji="1" sz="2400">
                  <a:solidFill>
                    <a:schemeClr val="tx1"/>
                  </a:solidFill>
                  <a:latin typeface="Times New Roman" pitchFamily="18" charset="0"/>
                </a:defRPr>
              </a:lvl7pPr>
              <a:lvl8pPr defTabSz="4176713" eaLnBrk="0" fontAlgn="base" hangingPunct="0">
                <a:spcBef>
                  <a:spcPct val="0"/>
                </a:spcBef>
                <a:spcAft>
                  <a:spcPct val="0"/>
                </a:spcAft>
                <a:defRPr kumimoji="1" sz="2400">
                  <a:solidFill>
                    <a:schemeClr val="tx1"/>
                  </a:solidFill>
                  <a:latin typeface="Times New Roman" pitchFamily="18" charset="0"/>
                </a:defRPr>
              </a:lvl8pPr>
              <a:lvl9pPr defTabSz="4176713" eaLnBrk="0" fontAlgn="base" hangingPunct="0">
                <a:spcBef>
                  <a:spcPct val="0"/>
                </a:spcBef>
                <a:spcAft>
                  <a:spcPct val="0"/>
                </a:spcAft>
                <a:defRPr kumimoji="1" sz="2400">
                  <a:solidFill>
                    <a:schemeClr val="tx1"/>
                  </a:solidFill>
                  <a:latin typeface="Times New Roman" pitchFamily="18" charset="0"/>
                </a:defRPr>
              </a:lvl9pPr>
            </a:lstStyle>
            <a:p>
              <a:pPr algn="ctr" eaLnBrk="1" hangingPunct="1">
                <a:spcBef>
                  <a:spcPct val="50000"/>
                </a:spcBef>
              </a:pPr>
              <a:r>
                <a:rPr kumimoji="0" lang="en-US" altLang="ko-KR" sz="1400">
                  <a:solidFill>
                    <a:srgbClr val="FF0000"/>
                  </a:solidFill>
                  <a:latin typeface="Arial" pitchFamily="34" charset="0"/>
                  <a:ea typeface="Batang" pitchFamily="18" charset="-127"/>
                </a:rPr>
                <a:t>t</a:t>
              </a:r>
              <a:r>
                <a:rPr kumimoji="0" lang="en-US" altLang="ko-KR" sz="1400" baseline="-25000">
                  <a:solidFill>
                    <a:srgbClr val="FF0000"/>
                  </a:solidFill>
                  <a:latin typeface="Arial" pitchFamily="34" charset="0"/>
                  <a:ea typeface="Batang" pitchFamily="18" charset="-127"/>
                </a:rPr>
                <a:t>T</a:t>
              </a:r>
              <a:endParaRPr kumimoji="0" lang="en-US" altLang="en-US" sz="1400" i="1">
                <a:latin typeface="Arial" pitchFamily="34" charset="0"/>
              </a:endParaRPr>
            </a:p>
          </p:txBody>
        </p:sp>
        <p:sp>
          <p:nvSpPr>
            <p:cNvPr id="27" name="Text Box 9">
              <a:extLst>
                <a:ext uri="{FF2B5EF4-FFF2-40B4-BE49-F238E27FC236}">
                  <a16:creationId xmlns:a16="http://schemas.microsoft.com/office/drawing/2014/main" id="{26697955-147A-4892-9EC9-2B8A4C352290}"/>
                </a:ext>
              </a:extLst>
            </p:cNvPr>
            <p:cNvSpPr txBox="1">
              <a:spLocks noChangeArrowheads="1"/>
            </p:cNvSpPr>
            <p:nvPr/>
          </p:nvSpPr>
          <p:spPr bwMode="auto">
            <a:xfrm>
              <a:off x="5187950" y="3097213"/>
              <a:ext cx="539750" cy="3048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defTabSz="4176713">
                <a:defRPr kumimoji="1" sz="2400">
                  <a:solidFill>
                    <a:schemeClr val="tx1"/>
                  </a:solidFill>
                  <a:latin typeface="Times New Roman" pitchFamily="18" charset="0"/>
                </a:defRPr>
              </a:lvl1pPr>
              <a:lvl2pPr algn="l" defTabSz="4176713">
                <a:defRPr kumimoji="1" sz="2400">
                  <a:solidFill>
                    <a:schemeClr val="tx1"/>
                  </a:solidFill>
                  <a:latin typeface="Times New Roman" pitchFamily="18" charset="0"/>
                </a:defRPr>
              </a:lvl2pPr>
              <a:lvl3pPr algn="l" defTabSz="4176713">
                <a:defRPr kumimoji="1" sz="2400">
                  <a:solidFill>
                    <a:schemeClr val="tx1"/>
                  </a:solidFill>
                  <a:latin typeface="Times New Roman" pitchFamily="18" charset="0"/>
                </a:defRPr>
              </a:lvl3pPr>
              <a:lvl4pPr algn="l" defTabSz="4176713">
                <a:defRPr kumimoji="1" sz="2400">
                  <a:solidFill>
                    <a:schemeClr val="tx1"/>
                  </a:solidFill>
                  <a:latin typeface="Times New Roman" pitchFamily="18" charset="0"/>
                </a:defRPr>
              </a:lvl4pPr>
              <a:lvl5pPr algn="l" defTabSz="4176713">
                <a:defRPr kumimoji="1" sz="2400">
                  <a:solidFill>
                    <a:schemeClr val="tx1"/>
                  </a:solidFill>
                  <a:latin typeface="Times New Roman" pitchFamily="18" charset="0"/>
                </a:defRPr>
              </a:lvl5pPr>
              <a:lvl6pPr defTabSz="4176713" eaLnBrk="0" fontAlgn="base" hangingPunct="0">
                <a:spcBef>
                  <a:spcPct val="0"/>
                </a:spcBef>
                <a:spcAft>
                  <a:spcPct val="0"/>
                </a:spcAft>
                <a:defRPr kumimoji="1" sz="2400">
                  <a:solidFill>
                    <a:schemeClr val="tx1"/>
                  </a:solidFill>
                  <a:latin typeface="Times New Roman" pitchFamily="18" charset="0"/>
                </a:defRPr>
              </a:lvl6pPr>
              <a:lvl7pPr defTabSz="4176713" eaLnBrk="0" fontAlgn="base" hangingPunct="0">
                <a:spcBef>
                  <a:spcPct val="0"/>
                </a:spcBef>
                <a:spcAft>
                  <a:spcPct val="0"/>
                </a:spcAft>
                <a:defRPr kumimoji="1" sz="2400">
                  <a:solidFill>
                    <a:schemeClr val="tx1"/>
                  </a:solidFill>
                  <a:latin typeface="Times New Roman" pitchFamily="18" charset="0"/>
                </a:defRPr>
              </a:lvl7pPr>
              <a:lvl8pPr defTabSz="4176713" eaLnBrk="0" fontAlgn="base" hangingPunct="0">
                <a:spcBef>
                  <a:spcPct val="0"/>
                </a:spcBef>
                <a:spcAft>
                  <a:spcPct val="0"/>
                </a:spcAft>
                <a:defRPr kumimoji="1" sz="2400">
                  <a:solidFill>
                    <a:schemeClr val="tx1"/>
                  </a:solidFill>
                  <a:latin typeface="Times New Roman" pitchFamily="18" charset="0"/>
                </a:defRPr>
              </a:lvl8pPr>
              <a:lvl9pPr defTabSz="4176713" eaLnBrk="0" fontAlgn="base" hangingPunct="0">
                <a:spcBef>
                  <a:spcPct val="0"/>
                </a:spcBef>
                <a:spcAft>
                  <a:spcPct val="0"/>
                </a:spcAft>
                <a:defRPr kumimoji="1" sz="2400">
                  <a:solidFill>
                    <a:schemeClr val="tx1"/>
                  </a:solidFill>
                  <a:latin typeface="Times New Roman" pitchFamily="18" charset="0"/>
                </a:defRPr>
              </a:lvl9pPr>
            </a:lstStyle>
            <a:p>
              <a:pPr algn="ctr" eaLnBrk="1" hangingPunct="1">
                <a:spcBef>
                  <a:spcPct val="50000"/>
                </a:spcBef>
              </a:pPr>
              <a:r>
                <a:rPr kumimoji="0" lang="en-US" altLang="ko-KR" sz="1400">
                  <a:solidFill>
                    <a:srgbClr val="FF0000"/>
                  </a:solidFill>
                  <a:latin typeface="Arial" pitchFamily="34" charset="0"/>
                  <a:ea typeface="Batang" pitchFamily="18" charset="-127"/>
                </a:rPr>
                <a:t>L</a:t>
              </a:r>
              <a:r>
                <a:rPr kumimoji="0" lang="en-US" altLang="ko-KR" sz="1400" baseline="-25000">
                  <a:solidFill>
                    <a:srgbClr val="FF0000"/>
                  </a:solidFill>
                  <a:latin typeface="Arial" pitchFamily="34" charset="0"/>
                  <a:ea typeface="Batang" pitchFamily="18" charset="-127"/>
                </a:rPr>
                <a:t>S</a:t>
              </a:r>
              <a:endParaRPr kumimoji="0" lang="en-US" altLang="en-US" sz="1400" i="1">
                <a:latin typeface="Arial" pitchFamily="34" charset="0"/>
              </a:endParaRPr>
            </a:p>
          </p:txBody>
        </p:sp>
        <p:sp>
          <p:nvSpPr>
            <p:cNvPr id="28" name="Text Box 10">
              <a:extLst>
                <a:ext uri="{FF2B5EF4-FFF2-40B4-BE49-F238E27FC236}">
                  <a16:creationId xmlns:a16="http://schemas.microsoft.com/office/drawing/2014/main" id="{004F2186-E758-4F79-A419-F9B78F96DA1A}"/>
                </a:ext>
              </a:extLst>
            </p:cNvPr>
            <p:cNvSpPr txBox="1">
              <a:spLocks noChangeArrowheads="1"/>
            </p:cNvSpPr>
            <p:nvPr/>
          </p:nvSpPr>
          <p:spPr bwMode="auto">
            <a:xfrm>
              <a:off x="7494588" y="1833563"/>
              <a:ext cx="519112" cy="3048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l" defTabSz="4176713">
                <a:defRPr kumimoji="1" sz="2400">
                  <a:solidFill>
                    <a:schemeClr val="tx1"/>
                  </a:solidFill>
                  <a:latin typeface="Times New Roman" pitchFamily="18" charset="0"/>
                </a:defRPr>
              </a:lvl1pPr>
              <a:lvl2pPr algn="l" defTabSz="4176713">
                <a:defRPr kumimoji="1" sz="2400">
                  <a:solidFill>
                    <a:schemeClr val="tx1"/>
                  </a:solidFill>
                  <a:latin typeface="Times New Roman" pitchFamily="18" charset="0"/>
                </a:defRPr>
              </a:lvl2pPr>
              <a:lvl3pPr algn="l" defTabSz="4176713">
                <a:defRPr kumimoji="1" sz="2400">
                  <a:solidFill>
                    <a:schemeClr val="tx1"/>
                  </a:solidFill>
                  <a:latin typeface="Times New Roman" pitchFamily="18" charset="0"/>
                </a:defRPr>
              </a:lvl3pPr>
              <a:lvl4pPr algn="l" defTabSz="4176713">
                <a:defRPr kumimoji="1" sz="2400">
                  <a:solidFill>
                    <a:schemeClr val="tx1"/>
                  </a:solidFill>
                  <a:latin typeface="Times New Roman" pitchFamily="18" charset="0"/>
                </a:defRPr>
              </a:lvl4pPr>
              <a:lvl5pPr algn="l" defTabSz="4176713">
                <a:defRPr kumimoji="1" sz="2400">
                  <a:solidFill>
                    <a:schemeClr val="tx1"/>
                  </a:solidFill>
                  <a:latin typeface="Times New Roman" pitchFamily="18" charset="0"/>
                </a:defRPr>
              </a:lvl5pPr>
              <a:lvl6pPr defTabSz="4176713" eaLnBrk="0" fontAlgn="base" hangingPunct="0">
                <a:spcBef>
                  <a:spcPct val="0"/>
                </a:spcBef>
                <a:spcAft>
                  <a:spcPct val="0"/>
                </a:spcAft>
                <a:defRPr kumimoji="1" sz="2400">
                  <a:solidFill>
                    <a:schemeClr val="tx1"/>
                  </a:solidFill>
                  <a:latin typeface="Times New Roman" pitchFamily="18" charset="0"/>
                </a:defRPr>
              </a:lvl6pPr>
              <a:lvl7pPr defTabSz="4176713" eaLnBrk="0" fontAlgn="base" hangingPunct="0">
                <a:spcBef>
                  <a:spcPct val="0"/>
                </a:spcBef>
                <a:spcAft>
                  <a:spcPct val="0"/>
                </a:spcAft>
                <a:defRPr kumimoji="1" sz="2400">
                  <a:solidFill>
                    <a:schemeClr val="tx1"/>
                  </a:solidFill>
                  <a:latin typeface="Times New Roman" pitchFamily="18" charset="0"/>
                </a:defRPr>
              </a:lvl7pPr>
              <a:lvl8pPr defTabSz="4176713" eaLnBrk="0" fontAlgn="base" hangingPunct="0">
                <a:spcBef>
                  <a:spcPct val="0"/>
                </a:spcBef>
                <a:spcAft>
                  <a:spcPct val="0"/>
                </a:spcAft>
                <a:defRPr kumimoji="1" sz="2400">
                  <a:solidFill>
                    <a:schemeClr val="tx1"/>
                  </a:solidFill>
                  <a:latin typeface="Times New Roman" pitchFamily="18" charset="0"/>
                </a:defRPr>
              </a:lvl8pPr>
              <a:lvl9pPr defTabSz="4176713" eaLnBrk="0" fontAlgn="base" hangingPunct="0">
                <a:spcBef>
                  <a:spcPct val="0"/>
                </a:spcBef>
                <a:spcAft>
                  <a:spcPct val="0"/>
                </a:spcAft>
                <a:defRPr kumimoji="1" sz="2400">
                  <a:solidFill>
                    <a:schemeClr val="tx1"/>
                  </a:solidFill>
                  <a:latin typeface="Times New Roman" pitchFamily="18" charset="0"/>
                </a:defRPr>
              </a:lvl9pPr>
            </a:lstStyle>
            <a:p>
              <a:pPr algn="ctr" eaLnBrk="1" hangingPunct="1">
                <a:spcBef>
                  <a:spcPct val="50000"/>
                </a:spcBef>
              </a:pPr>
              <a:r>
                <a:rPr kumimoji="0" lang="en-US" altLang="ko-KR" sz="1400">
                  <a:solidFill>
                    <a:srgbClr val="FF0000"/>
                  </a:solidFill>
                  <a:latin typeface="Arial" pitchFamily="34" charset="0"/>
                  <a:ea typeface="Batang" pitchFamily="18" charset="-127"/>
                </a:rPr>
                <a:t>time</a:t>
              </a:r>
              <a:endParaRPr kumimoji="0" lang="en-US" altLang="en-US" sz="1400" i="1">
                <a:latin typeface="Arial" pitchFamily="34" charset="0"/>
              </a:endParaRPr>
            </a:p>
          </p:txBody>
        </p:sp>
        <p:sp>
          <p:nvSpPr>
            <p:cNvPr id="29" name="Text Box 11">
              <a:extLst>
                <a:ext uri="{FF2B5EF4-FFF2-40B4-BE49-F238E27FC236}">
                  <a16:creationId xmlns:a16="http://schemas.microsoft.com/office/drawing/2014/main" id="{E0E9BC5A-1D08-455F-A2A6-B12ABDF11AAD}"/>
                </a:ext>
              </a:extLst>
            </p:cNvPr>
            <p:cNvSpPr txBox="1">
              <a:spLocks noChangeArrowheads="1"/>
            </p:cNvSpPr>
            <p:nvPr/>
          </p:nvSpPr>
          <p:spPr bwMode="auto">
            <a:xfrm>
              <a:off x="7486650" y="3281363"/>
              <a:ext cx="844550" cy="3048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l" defTabSz="4176713">
                <a:defRPr kumimoji="1" sz="2400">
                  <a:solidFill>
                    <a:schemeClr val="tx1"/>
                  </a:solidFill>
                  <a:latin typeface="Times New Roman" pitchFamily="18" charset="0"/>
                </a:defRPr>
              </a:lvl1pPr>
              <a:lvl2pPr algn="l" defTabSz="4176713">
                <a:defRPr kumimoji="1" sz="2400">
                  <a:solidFill>
                    <a:schemeClr val="tx1"/>
                  </a:solidFill>
                  <a:latin typeface="Times New Roman" pitchFamily="18" charset="0"/>
                </a:defRPr>
              </a:lvl2pPr>
              <a:lvl3pPr algn="l" defTabSz="4176713">
                <a:defRPr kumimoji="1" sz="2400">
                  <a:solidFill>
                    <a:schemeClr val="tx1"/>
                  </a:solidFill>
                  <a:latin typeface="Times New Roman" pitchFamily="18" charset="0"/>
                </a:defRPr>
              </a:lvl3pPr>
              <a:lvl4pPr algn="l" defTabSz="4176713">
                <a:defRPr kumimoji="1" sz="2400">
                  <a:solidFill>
                    <a:schemeClr val="tx1"/>
                  </a:solidFill>
                  <a:latin typeface="Times New Roman" pitchFamily="18" charset="0"/>
                </a:defRPr>
              </a:lvl4pPr>
              <a:lvl5pPr algn="l" defTabSz="4176713">
                <a:defRPr kumimoji="1" sz="2400">
                  <a:solidFill>
                    <a:schemeClr val="tx1"/>
                  </a:solidFill>
                  <a:latin typeface="Times New Roman" pitchFamily="18" charset="0"/>
                </a:defRPr>
              </a:lvl5pPr>
              <a:lvl6pPr defTabSz="4176713" eaLnBrk="0" fontAlgn="base" hangingPunct="0">
                <a:spcBef>
                  <a:spcPct val="0"/>
                </a:spcBef>
                <a:spcAft>
                  <a:spcPct val="0"/>
                </a:spcAft>
                <a:defRPr kumimoji="1" sz="2400">
                  <a:solidFill>
                    <a:schemeClr val="tx1"/>
                  </a:solidFill>
                  <a:latin typeface="Times New Roman" pitchFamily="18" charset="0"/>
                </a:defRPr>
              </a:lvl6pPr>
              <a:lvl7pPr defTabSz="4176713" eaLnBrk="0" fontAlgn="base" hangingPunct="0">
                <a:spcBef>
                  <a:spcPct val="0"/>
                </a:spcBef>
                <a:spcAft>
                  <a:spcPct val="0"/>
                </a:spcAft>
                <a:defRPr kumimoji="1" sz="2400">
                  <a:solidFill>
                    <a:schemeClr val="tx1"/>
                  </a:solidFill>
                  <a:latin typeface="Times New Roman" pitchFamily="18" charset="0"/>
                </a:defRPr>
              </a:lvl7pPr>
              <a:lvl8pPr defTabSz="4176713" eaLnBrk="0" fontAlgn="base" hangingPunct="0">
                <a:spcBef>
                  <a:spcPct val="0"/>
                </a:spcBef>
                <a:spcAft>
                  <a:spcPct val="0"/>
                </a:spcAft>
                <a:defRPr kumimoji="1" sz="2400">
                  <a:solidFill>
                    <a:schemeClr val="tx1"/>
                  </a:solidFill>
                  <a:latin typeface="Times New Roman" pitchFamily="18" charset="0"/>
                </a:defRPr>
              </a:lvl8pPr>
              <a:lvl9pPr defTabSz="4176713" eaLnBrk="0" fontAlgn="base" hangingPunct="0">
                <a:spcBef>
                  <a:spcPct val="0"/>
                </a:spcBef>
                <a:spcAft>
                  <a:spcPct val="0"/>
                </a:spcAft>
                <a:defRPr kumimoji="1" sz="2400">
                  <a:solidFill>
                    <a:schemeClr val="tx1"/>
                  </a:solidFill>
                  <a:latin typeface="Times New Roman" pitchFamily="18" charset="0"/>
                </a:defRPr>
              </a:lvl9pPr>
            </a:lstStyle>
            <a:p>
              <a:pPr algn="ctr" eaLnBrk="1" hangingPunct="1">
                <a:spcBef>
                  <a:spcPct val="50000"/>
                </a:spcBef>
              </a:pPr>
              <a:r>
                <a:rPr kumimoji="0" lang="en-US" altLang="ko-KR" sz="1400">
                  <a:solidFill>
                    <a:srgbClr val="FF0000"/>
                  </a:solidFill>
                  <a:latin typeface="Arial" pitchFamily="34" charset="0"/>
                  <a:ea typeface="Batang" pitchFamily="18" charset="-127"/>
                </a:rPr>
                <a:t>distance</a:t>
              </a:r>
              <a:endParaRPr kumimoji="0" lang="en-US" altLang="en-US" sz="1400" i="1">
                <a:latin typeface="Arial" pitchFamily="34" charset="0"/>
              </a:endParaRPr>
            </a:p>
          </p:txBody>
        </p:sp>
      </p:grpSp>
      <p:sp>
        <p:nvSpPr>
          <p:cNvPr id="30" name="Shape 537">
            <a:extLst>
              <a:ext uri="{FF2B5EF4-FFF2-40B4-BE49-F238E27FC236}">
                <a16:creationId xmlns:a16="http://schemas.microsoft.com/office/drawing/2014/main" id="{4B6136BE-4E30-4593-A63C-0E9FA6DDB6D5}"/>
              </a:ext>
            </a:extLst>
          </p:cNvPr>
          <p:cNvSpPr txBox="1"/>
          <p:nvPr/>
        </p:nvSpPr>
        <p:spPr>
          <a:xfrm>
            <a:off x="31440" y="4712435"/>
            <a:ext cx="1992809" cy="392414"/>
          </a:xfrm>
          <a:prstGeom prst="rect">
            <a:avLst/>
          </a:prstGeom>
          <a:solidFill>
            <a:srgbClr val="3333FF"/>
          </a:solidFill>
          <a:ln w="9525" cap="flat" cmpd="sng">
            <a:solidFill>
              <a:schemeClr val="tx1"/>
            </a:solidFill>
            <a:prstDash val="solid"/>
            <a:miter/>
            <a:headEnd type="none" w="med" len="med"/>
            <a:tailEnd type="none" w="med" len="med"/>
          </a:ln>
        </p:spPr>
        <p:txBody>
          <a:bodyPr lIns="68575" tIns="34275" rIns="68575" bIns="34275" anchor="t" anchorCtr="0">
            <a:noAutofit/>
          </a:bodyPr>
          <a:lstStyle/>
          <a:p>
            <a:pPr lvl="0" algn="ctr">
              <a:buSzPct val="25000"/>
            </a:pPr>
            <a:r>
              <a:rPr lang="en-GB" sz="1100" dirty="0">
                <a:solidFill>
                  <a:schemeClr val="lt1"/>
                </a:solidFill>
                <a:latin typeface="Calibri"/>
                <a:ea typeface="Calibri"/>
                <a:cs typeface="Calibri"/>
                <a:sym typeface="Calibri"/>
              </a:rPr>
              <a:t>Middleton, Buss and Nixon, </a:t>
            </a:r>
            <a:r>
              <a:rPr lang="en-GB" sz="1100" i="1" dirty="0">
                <a:solidFill>
                  <a:schemeClr val="lt1"/>
                </a:solidFill>
                <a:latin typeface="Calibri"/>
                <a:ea typeface="Calibri"/>
                <a:cs typeface="Calibri"/>
                <a:sym typeface="Calibri"/>
              </a:rPr>
              <a:t>AutoID</a:t>
            </a:r>
            <a:r>
              <a:rPr lang="en-GB" sz="1100" dirty="0">
                <a:solidFill>
                  <a:schemeClr val="lt1"/>
                </a:solidFill>
                <a:latin typeface="Calibri"/>
                <a:ea typeface="Calibri"/>
                <a:cs typeface="Calibri"/>
                <a:sym typeface="Calibri"/>
              </a:rPr>
              <a:t> 2005</a:t>
            </a:r>
          </a:p>
        </p:txBody>
      </p:sp>
    </p:spTree>
    <p:extLst>
      <p:ext uri="{BB962C8B-B14F-4D97-AF65-F5344CB8AC3E}">
        <p14:creationId xmlns:p14="http://schemas.microsoft.com/office/powerpoint/2010/main" val="2742591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292893" y="756485"/>
            <a:ext cx="6172200" cy="857250"/>
          </a:xfrm>
          <a:prstGeom prst="rect">
            <a:avLst/>
          </a:prstGeom>
          <a:noFill/>
          <a:ln w="9525">
            <a:noFill/>
            <a:miter lim="800000"/>
            <a:headEnd/>
            <a:tailEnd/>
          </a:ln>
        </p:spPr>
        <p:txBody>
          <a:bodyPr anchor="ctr"/>
          <a:lstStyle/>
          <a:p>
            <a:endParaRPr lang="en-GB" sz="2700" dirty="0">
              <a:latin typeface="Calibri" pitchFamily="34" charset="0"/>
              <a:cs typeface="Calibri" pitchFamily="34" charset="0"/>
            </a:endParaRPr>
          </a:p>
        </p:txBody>
      </p:sp>
      <p:pic>
        <p:nvPicPr>
          <p:cNvPr id="12290" name="Picture 2" descr="D:\presentations\new talks\gunawan figures\marionett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5742" y="1415141"/>
            <a:ext cx="3157619" cy="2795928"/>
          </a:xfrm>
          <a:prstGeom prst="rect">
            <a:avLst/>
          </a:prstGeom>
          <a:noFill/>
          <a:extLst>
            <a:ext uri="{909E8E84-426E-40DD-AFC4-6F175D3DCCD1}">
              <a14:hiddenFill xmlns:a14="http://schemas.microsoft.com/office/drawing/2010/main">
                <a:solidFill>
                  <a:srgbClr val="FFFFFF"/>
                </a:solidFill>
              </a14:hiddenFill>
            </a:ext>
          </a:extLst>
        </p:spPr>
      </p:pic>
      <p:pic>
        <p:nvPicPr>
          <p:cNvPr id="6" name="1c and 4c 3D mode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51682" y="1677250"/>
            <a:ext cx="2857500" cy="2271713"/>
          </a:xfrm>
          <a:prstGeom prst="rect">
            <a:avLst/>
          </a:prstGeom>
          <a:ln w="19050">
            <a:solidFill>
              <a:schemeClr val="tx1"/>
            </a:solidFill>
          </a:ln>
        </p:spPr>
      </p:pic>
      <p:sp>
        <p:nvSpPr>
          <p:cNvPr id="7" name="Shape 537">
            <a:extLst>
              <a:ext uri="{FF2B5EF4-FFF2-40B4-BE49-F238E27FC236}">
                <a16:creationId xmlns:a16="http://schemas.microsoft.com/office/drawing/2014/main" id="{F15D741F-3838-437E-A640-EF15A159ACAF}"/>
              </a:ext>
            </a:extLst>
          </p:cNvPr>
          <p:cNvSpPr txBox="1"/>
          <p:nvPr/>
        </p:nvSpPr>
        <p:spPr>
          <a:xfrm>
            <a:off x="68313" y="4648011"/>
            <a:ext cx="1992809" cy="392414"/>
          </a:xfrm>
          <a:prstGeom prst="rect">
            <a:avLst/>
          </a:prstGeom>
          <a:solidFill>
            <a:srgbClr val="3333FF"/>
          </a:solidFill>
          <a:ln w="9525" cap="flat" cmpd="sng">
            <a:solidFill>
              <a:schemeClr val="tx1"/>
            </a:solidFill>
            <a:prstDash val="solid"/>
            <a:miter/>
            <a:headEnd type="none" w="med" len="med"/>
            <a:tailEnd type="none" w="med" len="med"/>
          </a:ln>
        </p:spPr>
        <p:txBody>
          <a:bodyPr lIns="68575" tIns="34275" rIns="68575" bIns="34275" anchor="t" anchorCtr="0">
            <a:noAutofit/>
          </a:bodyPr>
          <a:lstStyle/>
          <a:p>
            <a:pPr lvl="0" algn="ctr">
              <a:buSzPct val="25000"/>
            </a:pPr>
            <a:r>
              <a:rPr lang="en-GB" sz="1100" dirty="0">
                <a:solidFill>
                  <a:schemeClr val="lt1"/>
                </a:solidFill>
                <a:latin typeface="Calibri"/>
                <a:ea typeface="Calibri"/>
                <a:cs typeface="Calibri"/>
                <a:sym typeface="Calibri"/>
              </a:rPr>
              <a:t>Ariyanto and Nixon, Proc. ICB 2013</a:t>
            </a:r>
          </a:p>
        </p:txBody>
      </p:sp>
      <p:sp>
        <p:nvSpPr>
          <p:cNvPr id="8" name="Shape 648">
            <a:extLst>
              <a:ext uri="{FF2B5EF4-FFF2-40B4-BE49-F238E27FC236}">
                <a16:creationId xmlns:a16="http://schemas.microsoft.com/office/drawing/2014/main" id="{71C94A04-9C7D-4322-AF85-E10A7E7CB0A5}"/>
              </a:ext>
            </a:extLst>
          </p:cNvPr>
          <p:cNvSpPr txBox="1"/>
          <p:nvPr/>
        </p:nvSpPr>
        <p:spPr>
          <a:xfrm>
            <a:off x="799150" y="103075"/>
            <a:ext cx="7194600" cy="677156"/>
          </a:xfrm>
          <a:prstGeom prst="rect">
            <a:avLst/>
          </a:prstGeom>
          <a:noFill/>
          <a:ln>
            <a:noFill/>
          </a:ln>
        </p:spPr>
        <p:txBody>
          <a:bodyPr lIns="68575" tIns="34275" rIns="68575" bIns="34275" anchor="ctr" anchorCtr="0">
            <a:noAutofit/>
          </a:bodyPr>
          <a:lstStyle/>
          <a:p>
            <a:pPr lvl="0" algn="ctr">
              <a:lnSpc>
                <a:spcPct val="90000"/>
              </a:lnSpc>
              <a:buClr>
                <a:schemeClr val="dk1"/>
              </a:buClr>
              <a:buSzPct val="25000"/>
            </a:pPr>
            <a:r>
              <a:rPr lang="en-GB" sz="2800" dirty="0">
                <a:solidFill>
                  <a:schemeClr val="dk1"/>
                </a:solidFill>
                <a:latin typeface="Calibri"/>
                <a:ea typeface="Calibri"/>
                <a:cs typeface="Calibri"/>
                <a:sym typeface="Calibri"/>
              </a:rPr>
              <a:t>3D recognition – marionette based</a:t>
            </a:r>
          </a:p>
        </p:txBody>
      </p:sp>
      <p:cxnSp>
        <p:nvCxnSpPr>
          <p:cNvPr id="9" name="Shape 649">
            <a:extLst>
              <a:ext uri="{FF2B5EF4-FFF2-40B4-BE49-F238E27FC236}">
                <a16:creationId xmlns:a16="http://schemas.microsoft.com/office/drawing/2014/main" id="{31B2712E-2FB1-453F-85D9-70A00B564187}"/>
              </a:ext>
            </a:extLst>
          </p:cNvPr>
          <p:cNvCxnSpPr/>
          <p:nvPr/>
        </p:nvCxnSpPr>
        <p:spPr>
          <a:xfrm>
            <a:off x="351082" y="630602"/>
            <a:ext cx="8558100" cy="0"/>
          </a:xfrm>
          <a:prstGeom prst="straightConnector1">
            <a:avLst/>
          </a:prstGeom>
          <a:noFill/>
          <a:ln w="9525" cap="flat" cmpd="sng">
            <a:solidFill>
              <a:schemeClr val="dk1"/>
            </a:solidFill>
            <a:prstDash val="solid"/>
            <a:miter/>
            <a:headEnd type="none" w="med" len="med"/>
            <a:tailEnd type="none" w="med" len="med"/>
          </a:ln>
        </p:spPr>
      </p:cxnSp>
      <p:pic>
        <p:nvPicPr>
          <p:cNvPr id="12" name="Edit2.wmv">
            <a:hlinkClick r:id="" action="ppaction://media"/>
            <a:extLst>
              <a:ext uri="{FF2B5EF4-FFF2-40B4-BE49-F238E27FC236}">
                <a16:creationId xmlns:a16="http://schemas.microsoft.com/office/drawing/2014/main" id="{6DD5BEF2-9E6F-4AF5-B22A-22D177A45FAD}"/>
              </a:ext>
            </a:extLst>
          </p:cNvPr>
          <p:cNvPicPr>
            <a:picLocks noChangeAspect="1"/>
          </p:cNvPicPr>
          <p:nvPr>
            <a:videoFile r:link="rId4"/>
            <p:extLst>
              <p:ext uri="{DAA4B4D4-6D71-4841-9C94-3DE7FCFB9230}">
                <p14:media xmlns:p14="http://schemas.microsoft.com/office/powerpoint/2010/main" r:embed="rId3"/>
              </p:ext>
            </p:extLst>
          </p:nvPr>
        </p:nvPicPr>
        <p:blipFill>
          <a:blip r:embed="rId8" cstate="print"/>
          <a:stretch>
            <a:fillRect/>
          </a:stretch>
        </p:blipFill>
        <p:spPr>
          <a:xfrm>
            <a:off x="160984" y="1980919"/>
            <a:ext cx="2406315" cy="1664373"/>
          </a:xfrm>
          <a:prstGeom prst="rect">
            <a:avLst/>
          </a:prstGeom>
          <a:ln>
            <a:solidFill>
              <a:schemeClr val="tx1"/>
            </a:solidFill>
          </a:ln>
        </p:spPr>
      </p:pic>
    </p:spTree>
    <p:extLst>
      <p:ext uri="{BB962C8B-B14F-4D97-AF65-F5344CB8AC3E}">
        <p14:creationId xmlns:p14="http://schemas.microsoft.com/office/powerpoint/2010/main" val="32672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48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video>
              <p:cMediaNode mute="1">
                <p:cTn id="13" repeatCount="indefinite" fill="hold" display="0">
                  <p:stCondLst>
                    <p:cond delay="indefinite"/>
                  </p:stCondLst>
                  <p:endCondLst>
                    <p:cond evt="onPrev" delay="0">
                      <p:tgtEl>
                        <p:sldTgt/>
                      </p:tgtEl>
                    </p:cond>
                  </p:endCondLst>
                </p:cTn>
                <p:tgtEl>
                  <p:spTgt spid="1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4" name="Shape 534"/>
          <p:cNvPicPr preferRelativeResize="0"/>
          <p:nvPr/>
        </p:nvPicPr>
        <p:blipFill rotWithShape="1">
          <a:blip r:embed="rId3">
            <a:alphaModFix/>
          </a:blip>
          <a:srcRect/>
          <a:stretch/>
        </p:blipFill>
        <p:spPr>
          <a:xfrm>
            <a:off x="2776394" y="839471"/>
            <a:ext cx="3169139" cy="3531896"/>
          </a:xfrm>
          <a:prstGeom prst="rect">
            <a:avLst/>
          </a:prstGeom>
          <a:noFill/>
          <a:ln>
            <a:noFill/>
          </a:ln>
        </p:spPr>
      </p:pic>
      <p:pic>
        <p:nvPicPr>
          <p:cNvPr id="535" name="Shape 535"/>
          <p:cNvPicPr preferRelativeResize="0"/>
          <p:nvPr/>
        </p:nvPicPr>
        <p:blipFill rotWithShape="1">
          <a:blip r:embed="rId4">
            <a:alphaModFix/>
          </a:blip>
          <a:srcRect/>
          <a:stretch/>
        </p:blipFill>
        <p:spPr>
          <a:xfrm>
            <a:off x="131329" y="844155"/>
            <a:ext cx="2483501" cy="1845812"/>
          </a:xfrm>
          <a:prstGeom prst="rect">
            <a:avLst/>
          </a:prstGeom>
          <a:noFill/>
          <a:ln>
            <a:solidFill>
              <a:schemeClr val="tx1"/>
            </a:solidFill>
          </a:ln>
        </p:spPr>
      </p:pic>
      <p:pic>
        <p:nvPicPr>
          <p:cNvPr id="536" name="Shape 536"/>
          <p:cNvPicPr preferRelativeResize="0"/>
          <p:nvPr/>
        </p:nvPicPr>
        <p:blipFill rotWithShape="1">
          <a:blip r:embed="rId5">
            <a:alphaModFix/>
          </a:blip>
          <a:srcRect/>
          <a:stretch/>
        </p:blipFill>
        <p:spPr>
          <a:xfrm>
            <a:off x="394330" y="2312742"/>
            <a:ext cx="2383971" cy="1986603"/>
          </a:xfrm>
          <a:prstGeom prst="rect">
            <a:avLst/>
          </a:prstGeom>
          <a:noFill/>
          <a:ln>
            <a:solidFill>
              <a:schemeClr val="tx1"/>
            </a:solidFill>
          </a:ln>
        </p:spPr>
      </p:pic>
      <p:sp>
        <p:nvSpPr>
          <p:cNvPr id="537" name="Shape 537"/>
          <p:cNvSpPr txBox="1"/>
          <p:nvPr/>
        </p:nvSpPr>
        <p:spPr>
          <a:xfrm>
            <a:off x="70784" y="4648011"/>
            <a:ext cx="2383971" cy="392414"/>
          </a:xfrm>
          <a:prstGeom prst="rect">
            <a:avLst/>
          </a:prstGeom>
          <a:solidFill>
            <a:srgbClr val="3333FF"/>
          </a:solidFill>
          <a:ln w="9525" cap="flat" cmpd="sng">
            <a:solidFill>
              <a:schemeClr val="tx1"/>
            </a:solidFill>
            <a:prstDash val="solid"/>
            <a:miter/>
            <a:headEnd type="none" w="med" len="med"/>
            <a:tailEnd type="none" w="med" len="med"/>
          </a:ln>
        </p:spPr>
        <p:txBody>
          <a:bodyPr lIns="68575" tIns="34275" rIns="68575" bIns="34275" anchor="t" anchorCtr="0">
            <a:noAutofit/>
          </a:bodyPr>
          <a:lstStyle/>
          <a:p>
            <a:pPr marL="0" marR="0" lvl="0" indent="0" algn="ctr" rtl="0">
              <a:spcBef>
                <a:spcPts val="0"/>
              </a:spcBef>
              <a:buSzPct val="25000"/>
              <a:buNone/>
            </a:pPr>
            <a:r>
              <a:rPr lang="en" sz="1100" dirty="0">
                <a:solidFill>
                  <a:schemeClr val="lt1"/>
                </a:solidFill>
                <a:latin typeface="Calibri"/>
                <a:ea typeface="Calibri"/>
                <a:cs typeface="Calibri"/>
                <a:sym typeface="Calibri"/>
              </a:rPr>
              <a:t>Bouchrika, Nixon, Carter, </a:t>
            </a:r>
            <a:r>
              <a:rPr lang="en" sz="1100" i="1" dirty="0">
                <a:solidFill>
                  <a:schemeClr val="lt1"/>
                </a:solidFill>
                <a:latin typeface="Calibri"/>
                <a:ea typeface="Calibri"/>
                <a:cs typeface="Calibri"/>
                <a:sym typeface="Calibri"/>
              </a:rPr>
              <a:t>J. Forensic Science </a:t>
            </a:r>
            <a:r>
              <a:rPr lang="en" sz="1100" dirty="0">
                <a:solidFill>
                  <a:schemeClr val="lt1"/>
                </a:solidFill>
                <a:latin typeface="Calibri"/>
                <a:ea typeface="Calibri"/>
                <a:cs typeface="Calibri"/>
                <a:sym typeface="Calibri"/>
              </a:rPr>
              <a:t>2011, and </a:t>
            </a:r>
            <a:r>
              <a:rPr lang="en" sz="1100" i="1" dirty="0">
                <a:solidFill>
                  <a:schemeClr val="lt1"/>
                </a:solidFill>
                <a:latin typeface="Calibri"/>
                <a:ea typeface="Calibri"/>
                <a:cs typeface="Calibri"/>
                <a:sym typeface="Calibri"/>
              </a:rPr>
              <a:t>Eusipco </a:t>
            </a:r>
            <a:r>
              <a:rPr lang="en" sz="1100" dirty="0">
                <a:solidFill>
                  <a:schemeClr val="lt1"/>
                </a:solidFill>
                <a:latin typeface="Calibri"/>
                <a:ea typeface="Calibri"/>
                <a:cs typeface="Calibri"/>
                <a:sym typeface="Calibri"/>
              </a:rPr>
              <a:t>2010</a:t>
            </a:r>
          </a:p>
        </p:txBody>
      </p:sp>
      <p:sp>
        <p:nvSpPr>
          <p:cNvPr id="538" name="Shape 538"/>
          <p:cNvSpPr txBox="1"/>
          <p:nvPr/>
        </p:nvSpPr>
        <p:spPr>
          <a:xfrm>
            <a:off x="292893" y="331776"/>
            <a:ext cx="8558211" cy="85725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Font typeface="Calibri"/>
              <a:buNone/>
            </a:pPr>
            <a:endParaRPr sz="1100" dirty="0"/>
          </a:p>
        </p:txBody>
      </p:sp>
      <p:sp>
        <p:nvSpPr>
          <p:cNvPr id="539" name="Shape 539"/>
          <p:cNvSpPr txBox="1"/>
          <p:nvPr/>
        </p:nvSpPr>
        <p:spPr>
          <a:xfrm>
            <a:off x="799150" y="103076"/>
            <a:ext cx="7194600" cy="633088"/>
          </a:xfrm>
          <a:prstGeom prst="rect">
            <a:avLst/>
          </a:prstGeom>
          <a:noFill/>
          <a:ln>
            <a:noFill/>
          </a:ln>
        </p:spPr>
        <p:txBody>
          <a:bodyPr lIns="68575" tIns="34275" rIns="68575" bIns="34275" anchor="ctr" anchorCtr="0">
            <a:noAutofit/>
          </a:bodyPr>
          <a:lstStyle/>
          <a:p>
            <a:pPr lvl="0" algn="ctr" rtl="0">
              <a:lnSpc>
                <a:spcPct val="90000"/>
              </a:lnSpc>
              <a:spcBef>
                <a:spcPts val="0"/>
              </a:spcBef>
              <a:buClr>
                <a:schemeClr val="dk1"/>
              </a:buClr>
              <a:buSzPct val="25000"/>
              <a:buFont typeface="Calibri"/>
              <a:buNone/>
            </a:pPr>
            <a:r>
              <a:rPr lang="en-GB" sz="2800" dirty="0">
                <a:solidFill>
                  <a:schemeClr val="dk1"/>
                </a:solidFill>
                <a:latin typeface="Calibri"/>
                <a:ea typeface="Calibri"/>
                <a:cs typeface="Calibri"/>
                <a:sym typeface="Calibri"/>
              </a:rPr>
              <a:t>Gait as evidence: m</a:t>
            </a:r>
            <a:r>
              <a:rPr lang="en" sz="2800" dirty="0">
                <a:solidFill>
                  <a:schemeClr val="dk1"/>
                </a:solidFill>
                <a:latin typeface="Calibri"/>
                <a:ea typeface="Calibri"/>
                <a:cs typeface="Calibri"/>
                <a:sym typeface="Calibri"/>
              </a:rPr>
              <a:t>urder case in Australia 2014</a:t>
            </a:r>
          </a:p>
        </p:txBody>
      </p:sp>
      <p:cxnSp>
        <p:nvCxnSpPr>
          <p:cNvPr id="540" name="Shape 540"/>
          <p:cNvCxnSpPr/>
          <p:nvPr/>
        </p:nvCxnSpPr>
        <p:spPr>
          <a:xfrm>
            <a:off x="293004" y="638915"/>
            <a:ext cx="8558100" cy="0"/>
          </a:xfrm>
          <a:prstGeom prst="straightConnector1">
            <a:avLst/>
          </a:prstGeom>
          <a:noFill/>
          <a:ln w="9525" cap="flat" cmpd="sng">
            <a:solidFill>
              <a:schemeClr val="dk1"/>
            </a:solidFill>
            <a:prstDash val="solid"/>
            <a:miter/>
            <a:headEnd type="none" w="med" len="med"/>
            <a:tailEnd type="none" w="med" len="med"/>
          </a:ln>
        </p:spPr>
      </p:cxnSp>
      <p:pic>
        <p:nvPicPr>
          <p:cNvPr id="2" name="Picture 1"/>
          <p:cNvPicPr>
            <a:picLocks noChangeAspect="1"/>
          </p:cNvPicPr>
          <p:nvPr/>
        </p:nvPicPr>
        <p:blipFill>
          <a:blip r:embed="rId6"/>
          <a:stretch>
            <a:fillRect/>
          </a:stretch>
        </p:blipFill>
        <p:spPr>
          <a:xfrm>
            <a:off x="5160365" y="942778"/>
            <a:ext cx="2974537" cy="1837418"/>
          </a:xfrm>
          <a:prstGeom prst="rect">
            <a:avLst/>
          </a:prstGeom>
        </p:spPr>
      </p:pic>
      <p:sp>
        <p:nvSpPr>
          <p:cNvPr id="3" name="Rectangle 2">
            <a:extLst>
              <a:ext uri="{FF2B5EF4-FFF2-40B4-BE49-F238E27FC236}">
                <a16:creationId xmlns:a16="http://schemas.microsoft.com/office/drawing/2014/main" id="{70394AB8-9D14-4204-9334-9A71A34FF010}"/>
              </a:ext>
            </a:extLst>
          </p:cNvPr>
          <p:cNvSpPr/>
          <p:nvPr/>
        </p:nvSpPr>
        <p:spPr>
          <a:xfrm>
            <a:off x="2454755" y="4582608"/>
            <a:ext cx="3056583" cy="523220"/>
          </a:xfrm>
          <a:prstGeom prst="rect">
            <a:avLst/>
          </a:prstGeom>
        </p:spPr>
        <p:txBody>
          <a:bodyPr wrap="square">
            <a:spAutoFit/>
          </a:bodyPr>
          <a:lstStyle/>
          <a:p>
            <a:r>
              <a:rPr lang="en-GB" dirty="0">
                <a:hlinkClick r:id="rId7"/>
              </a:rPr>
              <a:t>https://www.youtube.com/watch?v=F1b_apXjjV0&amp;feature=youtu.be</a:t>
            </a:r>
            <a:r>
              <a:rPr lang="en-GB" dirty="0"/>
              <a:t> </a:t>
            </a:r>
          </a:p>
        </p:txBody>
      </p:sp>
      <p:pic>
        <p:nvPicPr>
          <p:cNvPr id="12" name="Picture 11" descr="C:\DOCUME~1\MARKNI~1\LOCALS~1\Temp\Rar$DR01.719\img7.png">
            <a:extLst>
              <a:ext uri="{FF2B5EF4-FFF2-40B4-BE49-F238E27FC236}">
                <a16:creationId xmlns:a16="http://schemas.microsoft.com/office/drawing/2014/main" id="{6E528FB2-77F5-4A60-BF65-82369ECB2C0F}"/>
              </a:ext>
            </a:extLst>
          </p:cNvPr>
          <p:cNvPicPr>
            <a:picLocks noChangeAspect="1" noChangeArrowheads="1"/>
          </p:cNvPicPr>
          <p:nvPr/>
        </p:nvPicPr>
        <p:blipFill>
          <a:blip r:embed="rId8" cstate="print"/>
          <a:srcRect/>
          <a:stretch>
            <a:fillRect/>
          </a:stretch>
        </p:blipFill>
        <p:spPr bwMode="auto">
          <a:xfrm>
            <a:off x="4635313" y="2883503"/>
            <a:ext cx="3941419" cy="1723896"/>
          </a:xfrm>
          <a:prstGeom prst="rect">
            <a:avLst/>
          </a:prstGeom>
          <a:noFill/>
          <a:ln>
            <a:solidFill>
              <a:schemeClr val="tx1"/>
            </a:solidFill>
          </a:ln>
        </p:spPr>
      </p:pic>
    </p:spTree>
    <p:extLst>
      <p:ext uri="{BB962C8B-B14F-4D97-AF65-F5344CB8AC3E}">
        <p14:creationId xmlns:p14="http://schemas.microsoft.com/office/powerpoint/2010/main" val="288017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Shape 1818"/>
          <p:cNvSpPr/>
          <p:nvPr/>
        </p:nvSpPr>
        <p:spPr>
          <a:xfrm>
            <a:off x="5599250" y="1607200"/>
            <a:ext cx="1367241" cy="1381743"/>
          </a:xfrm>
          <a:custGeom>
            <a:avLst/>
            <a:gdLst/>
            <a:ahLst/>
            <a:cxnLst/>
            <a:rect l="0" t="0" r="0" b="0"/>
            <a:pathLst>
              <a:path w="120000" h="120000" extrusionOk="0">
                <a:moveTo>
                  <a:pt x="120000" y="0"/>
                </a:moveTo>
                <a:cubicBezTo>
                  <a:pt x="102721" y="10864"/>
                  <a:pt x="36334" y="45186"/>
                  <a:pt x="16335" y="65188"/>
                </a:cubicBezTo>
                <a:cubicBezTo>
                  <a:pt x="-3662" y="85187"/>
                  <a:pt x="2722" y="110863"/>
                  <a:pt x="0" y="119999"/>
                </a:cubicBezTo>
              </a:path>
            </a:pathLst>
          </a:custGeom>
          <a:noFill/>
          <a:ln w="28575" cap="flat" cmpd="sng">
            <a:solidFill>
              <a:srgbClr val="2838FF"/>
            </a:solidFill>
            <a:prstDash val="solid"/>
            <a:round/>
            <a:headEnd type="stealth" w="lg" len="lg"/>
            <a:tailEnd type="stealth" w="lg" len="lg"/>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819" name="Shape 1819"/>
          <p:cNvSpPr txBox="1"/>
          <p:nvPr/>
        </p:nvSpPr>
        <p:spPr>
          <a:xfrm>
            <a:off x="250150" y="1390425"/>
            <a:ext cx="3830100" cy="354898"/>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100" b="0" i="0" u="none" strike="noStrike" cap="none" dirty="0">
                <a:solidFill>
                  <a:schemeClr val="dk1"/>
                </a:solidFill>
                <a:latin typeface="Calibri"/>
                <a:ea typeface="Calibri"/>
                <a:cs typeface="Calibri"/>
                <a:sym typeface="Calibri"/>
              </a:rPr>
              <a:t>“24 year old male average height</a:t>
            </a:r>
          </a:p>
          <a:p>
            <a:pPr marL="0" marR="0" lvl="0" indent="0" algn="ctr" rtl="0">
              <a:lnSpc>
                <a:spcPct val="100000"/>
              </a:lnSpc>
              <a:spcBef>
                <a:spcPts val="0"/>
              </a:spcBef>
              <a:spcAft>
                <a:spcPts val="0"/>
              </a:spcAft>
              <a:buClr>
                <a:schemeClr val="dk1"/>
              </a:buClr>
              <a:buSzPct val="25000"/>
              <a:buFont typeface="Calibri"/>
              <a:buNone/>
            </a:pPr>
            <a:r>
              <a:rPr lang="en" sz="2100" b="0" i="0" u="none" strike="noStrike" cap="none" dirty="0">
                <a:solidFill>
                  <a:schemeClr val="dk1"/>
                </a:solidFill>
                <a:latin typeface="Calibri"/>
                <a:ea typeface="Calibri"/>
                <a:cs typeface="Calibri"/>
                <a:sym typeface="Calibri"/>
              </a:rPr>
              <a:t>wearing shirt”</a:t>
            </a:r>
          </a:p>
        </p:txBody>
      </p:sp>
      <p:sp>
        <p:nvSpPr>
          <p:cNvPr id="1820" name="Shape 1820"/>
          <p:cNvSpPr txBox="1"/>
          <p:nvPr/>
        </p:nvSpPr>
        <p:spPr>
          <a:xfrm>
            <a:off x="155950" y="1111725"/>
            <a:ext cx="3924298" cy="354898"/>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100" b="1" i="0" u="none" strike="noStrike" cap="none">
                <a:solidFill>
                  <a:schemeClr val="dk1"/>
                </a:solidFill>
                <a:latin typeface="Calibri"/>
                <a:ea typeface="Calibri"/>
                <a:cs typeface="Calibri"/>
                <a:sym typeface="Calibri"/>
              </a:rPr>
              <a:t>Eyewitness statement</a:t>
            </a:r>
          </a:p>
        </p:txBody>
      </p:sp>
      <p:sp>
        <p:nvSpPr>
          <p:cNvPr id="1821" name="Shape 1821"/>
          <p:cNvSpPr txBox="1"/>
          <p:nvPr/>
        </p:nvSpPr>
        <p:spPr>
          <a:xfrm>
            <a:off x="7087175" y="997850"/>
            <a:ext cx="1883099" cy="302098"/>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100" b="1" i="0" u="none" strike="noStrike" cap="none" dirty="0">
                <a:solidFill>
                  <a:schemeClr val="dk1"/>
                </a:solidFill>
                <a:latin typeface="Calibri"/>
                <a:ea typeface="Calibri"/>
                <a:cs typeface="Calibri"/>
                <a:sym typeface="Calibri"/>
              </a:rPr>
              <a:t>Image of crime</a:t>
            </a:r>
          </a:p>
        </p:txBody>
      </p:sp>
      <p:grpSp>
        <p:nvGrpSpPr>
          <p:cNvPr id="1822" name="Shape 1822"/>
          <p:cNvGrpSpPr/>
          <p:nvPr/>
        </p:nvGrpSpPr>
        <p:grpSpPr>
          <a:xfrm>
            <a:off x="155940" y="3230678"/>
            <a:ext cx="3551679" cy="504869"/>
            <a:chOff x="1324350" y="3404975"/>
            <a:chExt cx="5156329" cy="934424"/>
          </a:xfrm>
        </p:grpSpPr>
        <p:pic>
          <p:nvPicPr>
            <p:cNvPr id="1823" name="Shape 1823"/>
            <p:cNvPicPr preferRelativeResize="0"/>
            <p:nvPr/>
          </p:nvPicPr>
          <p:blipFill rotWithShape="1">
            <a:blip r:embed="rId3">
              <a:alphaModFix/>
            </a:blip>
            <a:srcRect/>
            <a:stretch/>
          </p:blipFill>
          <p:spPr>
            <a:xfrm>
              <a:off x="1324350" y="3404975"/>
              <a:ext cx="2516999" cy="934424"/>
            </a:xfrm>
            <a:prstGeom prst="rect">
              <a:avLst/>
            </a:prstGeom>
            <a:noFill/>
            <a:ln>
              <a:noFill/>
            </a:ln>
          </p:spPr>
        </p:pic>
        <p:pic>
          <p:nvPicPr>
            <p:cNvPr id="1824" name="Shape 1824"/>
            <p:cNvPicPr preferRelativeResize="0"/>
            <p:nvPr/>
          </p:nvPicPr>
          <p:blipFill rotWithShape="1">
            <a:blip r:embed="rId4">
              <a:alphaModFix/>
            </a:blip>
            <a:srcRect/>
            <a:stretch/>
          </p:blipFill>
          <p:spPr>
            <a:xfrm>
              <a:off x="3841350" y="3404975"/>
              <a:ext cx="2639329" cy="934424"/>
            </a:xfrm>
            <a:prstGeom prst="rect">
              <a:avLst/>
            </a:prstGeom>
            <a:noFill/>
            <a:ln>
              <a:noFill/>
            </a:ln>
          </p:spPr>
        </p:pic>
      </p:grpSp>
      <p:sp>
        <p:nvSpPr>
          <p:cNvPr id="1825" name="Shape 1825"/>
          <p:cNvSpPr txBox="1"/>
          <p:nvPr/>
        </p:nvSpPr>
        <p:spPr>
          <a:xfrm>
            <a:off x="155972" y="2866075"/>
            <a:ext cx="3551698" cy="354898"/>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100" b="1" i="0" u="none" strike="noStrike" cap="none">
                <a:solidFill>
                  <a:schemeClr val="dk1"/>
                </a:solidFill>
                <a:latin typeface="Calibri"/>
                <a:ea typeface="Calibri"/>
                <a:cs typeface="Calibri"/>
                <a:sym typeface="Calibri"/>
              </a:rPr>
              <a:t>Database of images</a:t>
            </a:r>
          </a:p>
        </p:txBody>
      </p:sp>
      <p:sp>
        <p:nvSpPr>
          <p:cNvPr id="1826" name="Shape 1826"/>
          <p:cNvSpPr txBox="1"/>
          <p:nvPr/>
        </p:nvSpPr>
        <p:spPr>
          <a:xfrm>
            <a:off x="7554950" y="3332675"/>
            <a:ext cx="1524000" cy="354898"/>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2100" b="1" i="0" u="none" strike="noStrike" cap="none">
                <a:solidFill>
                  <a:schemeClr val="dk1"/>
                </a:solidFill>
                <a:latin typeface="Calibri"/>
                <a:ea typeface="Calibri"/>
                <a:cs typeface="Calibri"/>
                <a:sym typeface="Calibri"/>
              </a:rPr>
              <a:t>Database of descriptions</a:t>
            </a:r>
          </a:p>
        </p:txBody>
      </p:sp>
      <p:pic>
        <p:nvPicPr>
          <p:cNvPr id="1827" name="Shape 1827" descr="Image result for theft crime"/>
          <p:cNvPicPr preferRelativeResize="0"/>
          <p:nvPr/>
        </p:nvPicPr>
        <p:blipFill rotWithShape="1">
          <a:blip r:embed="rId5">
            <a:alphaModFix/>
          </a:blip>
          <a:srcRect/>
          <a:stretch/>
        </p:blipFill>
        <p:spPr>
          <a:xfrm>
            <a:off x="7653221" y="1364670"/>
            <a:ext cx="1208085" cy="915303"/>
          </a:xfrm>
          <a:prstGeom prst="rect">
            <a:avLst/>
          </a:prstGeom>
          <a:noFill/>
          <a:ln>
            <a:noFill/>
          </a:ln>
        </p:spPr>
      </p:pic>
      <p:sp>
        <p:nvSpPr>
          <p:cNvPr id="1828" name="Shape 1828"/>
          <p:cNvSpPr/>
          <p:nvPr/>
        </p:nvSpPr>
        <p:spPr>
          <a:xfrm>
            <a:off x="1967700" y="3881750"/>
            <a:ext cx="1808550" cy="390624"/>
          </a:xfrm>
          <a:custGeom>
            <a:avLst/>
            <a:gdLst/>
            <a:ahLst/>
            <a:cxnLst/>
            <a:rect l="0" t="0" r="0" b="0"/>
            <a:pathLst>
              <a:path w="120000" h="120000" extrusionOk="0">
                <a:moveTo>
                  <a:pt x="0" y="0"/>
                </a:moveTo>
                <a:cubicBezTo>
                  <a:pt x="3919" y="16296"/>
                  <a:pt x="3519" y="77775"/>
                  <a:pt x="23519" y="97781"/>
                </a:cubicBezTo>
                <a:cubicBezTo>
                  <a:pt x="43519" y="117780"/>
                  <a:pt x="103919" y="116290"/>
                  <a:pt x="120000" y="120000"/>
                </a:cubicBezTo>
              </a:path>
            </a:pathLst>
          </a:custGeom>
          <a:noFill/>
          <a:ln w="28575" cap="flat" cmpd="sng">
            <a:solidFill>
              <a:srgbClr val="2838FF"/>
            </a:solidFill>
            <a:prstDash val="solid"/>
            <a:round/>
            <a:headEnd type="stealth" w="lg" len="lg"/>
            <a:tailEnd type="stealth" w="lg" len="lg"/>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829" name="Shape 1829"/>
          <p:cNvSpPr txBox="1"/>
          <p:nvPr/>
        </p:nvSpPr>
        <p:spPr>
          <a:xfrm>
            <a:off x="4485687" y="1284100"/>
            <a:ext cx="3363299" cy="354898"/>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rgbClr val="2838FF"/>
              </a:buClr>
              <a:buSzPct val="25000"/>
              <a:buFont typeface="Calibri"/>
              <a:buNone/>
            </a:pPr>
            <a:r>
              <a:rPr lang="en" sz="2100" b="0" i="0" u="none" strike="noStrike" cap="none">
                <a:solidFill>
                  <a:srgbClr val="2838FF"/>
                </a:solidFill>
                <a:latin typeface="Calibri"/>
                <a:ea typeface="Calibri"/>
                <a:cs typeface="Calibri"/>
                <a:sym typeface="Calibri"/>
              </a:rPr>
              <a:t>Generate description</a:t>
            </a:r>
          </a:p>
        </p:txBody>
      </p:sp>
      <p:sp>
        <p:nvSpPr>
          <p:cNvPr id="1830" name="Shape 1830"/>
          <p:cNvSpPr txBox="1"/>
          <p:nvPr/>
        </p:nvSpPr>
        <p:spPr>
          <a:xfrm>
            <a:off x="1041200" y="4182200"/>
            <a:ext cx="3190799" cy="60270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rgbClr val="2838FF"/>
              </a:buClr>
              <a:buSzPct val="25000"/>
              <a:buFont typeface="Calibri"/>
              <a:buNone/>
            </a:pPr>
            <a:r>
              <a:rPr lang="en" sz="2100" b="0" i="0" u="none" strike="noStrike" cap="none" dirty="0">
                <a:solidFill>
                  <a:srgbClr val="2838FF"/>
                </a:solidFill>
                <a:latin typeface="Calibri"/>
                <a:ea typeface="Calibri"/>
                <a:cs typeface="Calibri"/>
                <a:sym typeface="Calibri"/>
              </a:rPr>
              <a:t>  Generate descriptions</a:t>
            </a:r>
          </a:p>
        </p:txBody>
      </p:sp>
      <p:sp>
        <p:nvSpPr>
          <p:cNvPr id="1831" name="Shape 1831"/>
          <p:cNvSpPr/>
          <p:nvPr/>
        </p:nvSpPr>
        <p:spPr>
          <a:xfrm>
            <a:off x="3023925" y="1946725"/>
            <a:ext cx="1208040" cy="1042261"/>
          </a:xfrm>
          <a:custGeom>
            <a:avLst/>
            <a:gdLst/>
            <a:ahLst/>
            <a:cxnLst/>
            <a:rect l="0" t="0" r="0" b="0"/>
            <a:pathLst>
              <a:path w="120000" h="120000" extrusionOk="0">
                <a:moveTo>
                  <a:pt x="0" y="0"/>
                </a:moveTo>
                <a:cubicBezTo>
                  <a:pt x="15787" y="6153"/>
                  <a:pt x="74729" y="16929"/>
                  <a:pt x="94729" y="36930"/>
                </a:cubicBezTo>
                <a:cubicBezTo>
                  <a:pt x="114729" y="56929"/>
                  <a:pt x="115787" y="106153"/>
                  <a:pt x="120000" y="120000"/>
                </a:cubicBezTo>
              </a:path>
            </a:pathLst>
          </a:custGeom>
          <a:noFill/>
          <a:ln w="28575" cap="flat" cmpd="sng">
            <a:solidFill>
              <a:srgbClr val="2838FF"/>
            </a:solidFill>
            <a:prstDash val="solid"/>
            <a:round/>
            <a:headEnd type="stealth" w="lg" len="lg"/>
            <a:tailEnd type="stealth" w="lg" len="lg"/>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graphicFrame>
        <p:nvGraphicFramePr>
          <p:cNvPr id="1832" name="Shape 1832"/>
          <p:cNvGraphicFramePr/>
          <p:nvPr/>
        </p:nvGraphicFramePr>
        <p:xfrm>
          <a:off x="3954225" y="3048935"/>
          <a:ext cx="3562250" cy="1524000"/>
        </p:xfrm>
        <a:graphic>
          <a:graphicData uri="http://schemas.openxmlformats.org/drawingml/2006/table">
            <a:tbl>
              <a:tblPr>
                <a:noFill/>
                <a:tableStyleId>{17A0B83D-8D9C-4059-A8C6-863BDB8D04B0}</a:tableStyleId>
              </a:tblPr>
              <a:tblGrid>
                <a:gridCol w="615150">
                  <a:extLst>
                    <a:ext uri="{9D8B030D-6E8A-4147-A177-3AD203B41FA5}">
                      <a16:colId xmlns:a16="http://schemas.microsoft.com/office/drawing/2014/main" val="20000"/>
                    </a:ext>
                  </a:extLst>
                </a:gridCol>
                <a:gridCol w="608100">
                  <a:extLst>
                    <a:ext uri="{9D8B030D-6E8A-4147-A177-3AD203B41FA5}">
                      <a16:colId xmlns:a16="http://schemas.microsoft.com/office/drawing/2014/main" val="20001"/>
                    </a:ext>
                  </a:extLst>
                </a:gridCol>
                <a:gridCol w="514800">
                  <a:extLst>
                    <a:ext uri="{9D8B030D-6E8A-4147-A177-3AD203B41FA5}">
                      <a16:colId xmlns:a16="http://schemas.microsoft.com/office/drawing/2014/main" val="20002"/>
                    </a:ext>
                  </a:extLst>
                </a:gridCol>
                <a:gridCol w="608000">
                  <a:extLst>
                    <a:ext uri="{9D8B030D-6E8A-4147-A177-3AD203B41FA5}">
                      <a16:colId xmlns:a16="http://schemas.microsoft.com/office/drawing/2014/main" val="20003"/>
                    </a:ext>
                  </a:extLst>
                </a:gridCol>
                <a:gridCol w="637025">
                  <a:extLst>
                    <a:ext uri="{9D8B030D-6E8A-4147-A177-3AD203B41FA5}">
                      <a16:colId xmlns:a16="http://schemas.microsoft.com/office/drawing/2014/main" val="20004"/>
                    </a:ext>
                  </a:extLst>
                </a:gridCol>
                <a:gridCol w="579175">
                  <a:extLst>
                    <a:ext uri="{9D8B030D-6E8A-4147-A177-3AD203B41FA5}">
                      <a16:colId xmlns:a16="http://schemas.microsoft.com/office/drawing/2014/main" val="20005"/>
                    </a:ext>
                  </a:extLst>
                </a:gridCol>
              </a:tblGrid>
              <a:tr h="381000">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dirty="0"/>
                        <a:t>Subject</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Gender</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Age</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Height</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Nose W</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Top</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123456</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M</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25</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172</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2.3</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Shirt</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123457</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F</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36</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156</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2.2</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Blouse</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123458</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M</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58</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dirty="0"/>
                        <a:t>182</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1.2</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dirty="0"/>
                        <a:t>T shirt</a:t>
                      </a:r>
                    </a:p>
                  </a:txBody>
                  <a:tcPr marL="91425" marR="91425" marT="91425" marB="91425">
                    <a:lnL w="19050" cap="flat" cmpd="sng">
                      <a:solidFill>
                        <a:srgbClr val="9E9E9E"/>
                      </a:solidFill>
                      <a:prstDash val="solid"/>
                      <a:round/>
                      <a:headEnd type="none" w="med" len="med"/>
                      <a:tailEnd type="none" w="med" len="med"/>
                    </a:lnL>
                    <a:lnR w="19050" cap="flat" cmpd="sng">
                      <a:solidFill>
                        <a:srgbClr val="9E9E9E"/>
                      </a:solidFill>
                      <a:prstDash val="solid"/>
                      <a:round/>
                      <a:headEnd type="none" w="med" len="med"/>
                      <a:tailEnd type="none" w="med" len="med"/>
                    </a:lnR>
                    <a:lnT w="19050" cap="flat" cmpd="sng">
                      <a:solidFill>
                        <a:srgbClr val="9E9E9E"/>
                      </a:solidFill>
                      <a:prstDash val="solid"/>
                      <a:round/>
                      <a:headEnd type="none" w="med" len="med"/>
                      <a:tailEnd type="none" w="med" len="med"/>
                    </a:lnT>
                    <a:lnB w="19050" cap="flat" cmpd="sng">
                      <a:solidFill>
                        <a:srgbClr val="9E9E9E"/>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833" name="Shape 1833"/>
          <p:cNvGraphicFramePr/>
          <p:nvPr/>
        </p:nvGraphicFramePr>
        <p:xfrm>
          <a:off x="4269150" y="1771860"/>
          <a:ext cx="3562250" cy="762000"/>
        </p:xfrm>
        <a:graphic>
          <a:graphicData uri="http://schemas.openxmlformats.org/drawingml/2006/table">
            <a:tbl>
              <a:tblPr>
                <a:noFill/>
                <a:tableStyleId>{17A0B83D-8D9C-4059-A8C6-863BDB8D04B0}</a:tableStyleId>
              </a:tblPr>
              <a:tblGrid>
                <a:gridCol w="615150">
                  <a:extLst>
                    <a:ext uri="{9D8B030D-6E8A-4147-A177-3AD203B41FA5}">
                      <a16:colId xmlns:a16="http://schemas.microsoft.com/office/drawing/2014/main" val="20000"/>
                    </a:ext>
                  </a:extLst>
                </a:gridCol>
                <a:gridCol w="608100">
                  <a:extLst>
                    <a:ext uri="{9D8B030D-6E8A-4147-A177-3AD203B41FA5}">
                      <a16:colId xmlns:a16="http://schemas.microsoft.com/office/drawing/2014/main" val="20001"/>
                    </a:ext>
                  </a:extLst>
                </a:gridCol>
                <a:gridCol w="514800">
                  <a:extLst>
                    <a:ext uri="{9D8B030D-6E8A-4147-A177-3AD203B41FA5}">
                      <a16:colId xmlns:a16="http://schemas.microsoft.com/office/drawing/2014/main" val="20002"/>
                    </a:ext>
                  </a:extLst>
                </a:gridCol>
                <a:gridCol w="608000">
                  <a:extLst>
                    <a:ext uri="{9D8B030D-6E8A-4147-A177-3AD203B41FA5}">
                      <a16:colId xmlns:a16="http://schemas.microsoft.com/office/drawing/2014/main" val="20003"/>
                    </a:ext>
                  </a:extLst>
                </a:gridCol>
                <a:gridCol w="637025">
                  <a:extLst>
                    <a:ext uri="{9D8B030D-6E8A-4147-A177-3AD203B41FA5}">
                      <a16:colId xmlns:a16="http://schemas.microsoft.com/office/drawing/2014/main" val="20004"/>
                    </a:ext>
                  </a:extLst>
                </a:gridCol>
                <a:gridCol w="579175">
                  <a:extLst>
                    <a:ext uri="{9D8B030D-6E8A-4147-A177-3AD203B41FA5}">
                      <a16:colId xmlns:a16="http://schemas.microsoft.com/office/drawing/2014/main" val="20005"/>
                    </a:ext>
                  </a:extLst>
                </a:gridCol>
              </a:tblGrid>
              <a:tr h="381000">
                <a:tc>
                  <a:txBody>
                    <a:bodyPr/>
                    <a:lstStyle/>
                    <a:p>
                      <a:pPr marL="0" marR="0" lvl="0" indent="0" algn="l" rtl="0">
                        <a:lnSpc>
                          <a:spcPct val="100000"/>
                        </a:lnSpc>
                        <a:spcBef>
                          <a:spcPts val="0"/>
                        </a:spcBef>
                        <a:spcAft>
                          <a:spcPts val="0"/>
                        </a:spcAft>
                        <a:buClr>
                          <a:srgbClr val="000000"/>
                        </a:buClr>
                        <a:buSzPct val="25000"/>
                        <a:buFont typeface="Arial"/>
                        <a:buNone/>
                      </a:pPr>
                      <a:r>
                        <a:rPr lang="en" sz="1000" u="none" strike="noStrike" cap="none"/>
                        <a:t>Subject</a:t>
                      </a:r>
                    </a:p>
                  </a:txBody>
                  <a:tcPr marL="91425" marR="91425" marT="91425" marB="91425">
                    <a:lnL w="19050" cap="flat" cmpd="sng">
                      <a:solidFill>
                        <a:srgbClr val="999999"/>
                      </a:solidFill>
                      <a:prstDash val="solid"/>
                      <a:round/>
                      <a:headEnd type="none" w="med" len="med"/>
                      <a:tailEnd type="none" w="med" len="med"/>
                    </a:lnL>
                    <a:lnR w="19050" cap="flat" cmpd="sng">
                      <a:solidFill>
                        <a:srgbClr val="999999"/>
                      </a:solidFill>
                      <a:prstDash val="solid"/>
                      <a:round/>
                      <a:headEnd type="none" w="med" len="med"/>
                      <a:tailEnd type="none" w="med" len="med"/>
                    </a:lnR>
                    <a:lnT w="19050" cap="flat" cmpd="sng">
                      <a:solidFill>
                        <a:srgbClr val="999999"/>
                      </a:solidFill>
                      <a:prstDash val="solid"/>
                      <a:round/>
                      <a:headEnd type="none" w="med" len="med"/>
                      <a:tailEnd type="none" w="med" len="med"/>
                    </a:lnT>
                    <a:lnB w="19050" cap="flat" cmpd="sng">
                      <a:solidFill>
                        <a:srgbClr val="999999"/>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Gender</a:t>
                      </a:r>
                    </a:p>
                  </a:txBody>
                  <a:tcPr marL="91425" marR="91425" marT="91425" marB="91425">
                    <a:lnL w="19050" cap="flat" cmpd="sng">
                      <a:solidFill>
                        <a:srgbClr val="999999"/>
                      </a:solidFill>
                      <a:prstDash val="solid"/>
                      <a:round/>
                      <a:headEnd type="none" w="med" len="med"/>
                      <a:tailEnd type="none" w="med" len="med"/>
                    </a:lnL>
                    <a:lnR w="19050" cap="flat" cmpd="sng">
                      <a:solidFill>
                        <a:srgbClr val="999999"/>
                      </a:solidFill>
                      <a:prstDash val="solid"/>
                      <a:round/>
                      <a:headEnd type="none" w="med" len="med"/>
                      <a:tailEnd type="none" w="med" len="med"/>
                    </a:lnR>
                    <a:lnT w="19050" cap="flat" cmpd="sng">
                      <a:solidFill>
                        <a:srgbClr val="999999"/>
                      </a:solidFill>
                      <a:prstDash val="solid"/>
                      <a:round/>
                      <a:headEnd type="none" w="med" len="med"/>
                      <a:tailEnd type="none" w="med" len="med"/>
                    </a:lnT>
                    <a:lnB w="19050" cap="flat" cmpd="sng">
                      <a:solidFill>
                        <a:srgbClr val="999999"/>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Age</a:t>
                      </a:r>
                    </a:p>
                  </a:txBody>
                  <a:tcPr marL="91425" marR="91425" marT="91425" marB="91425">
                    <a:lnL w="19050" cap="flat" cmpd="sng">
                      <a:solidFill>
                        <a:srgbClr val="999999"/>
                      </a:solidFill>
                      <a:prstDash val="solid"/>
                      <a:round/>
                      <a:headEnd type="none" w="med" len="med"/>
                      <a:tailEnd type="none" w="med" len="med"/>
                    </a:lnL>
                    <a:lnR w="19050" cap="flat" cmpd="sng">
                      <a:solidFill>
                        <a:srgbClr val="999999"/>
                      </a:solidFill>
                      <a:prstDash val="solid"/>
                      <a:round/>
                      <a:headEnd type="none" w="med" len="med"/>
                      <a:tailEnd type="none" w="med" len="med"/>
                    </a:lnR>
                    <a:lnT w="19050" cap="flat" cmpd="sng">
                      <a:solidFill>
                        <a:srgbClr val="999999"/>
                      </a:solidFill>
                      <a:prstDash val="solid"/>
                      <a:round/>
                      <a:headEnd type="none" w="med" len="med"/>
                      <a:tailEnd type="none" w="med" len="med"/>
                    </a:lnT>
                    <a:lnB w="19050" cap="flat" cmpd="sng">
                      <a:solidFill>
                        <a:srgbClr val="999999"/>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Height</a:t>
                      </a:r>
                    </a:p>
                  </a:txBody>
                  <a:tcPr marL="91425" marR="91425" marT="91425" marB="91425">
                    <a:lnL w="19050" cap="flat" cmpd="sng">
                      <a:solidFill>
                        <a:srgbClr val="999999"/>
                      </a:solidFill>
                      <a:prstDash val="solid"/>
                      <a:round/>
                      <a:headEnd type="none" w="med" len="med"/>
                      <a:tailEnd type="none" w="med" len="med"/>
                    </a:lnL>
                    <a:lnR w="19050" cap="flat" cmpd="sng">
                      <a:solidFill>
                        <a:srgbClr val="999999"/>
                      </a:solidFill>
                      <a:prstDash val="solid"/>
                      <a:round/>
                      <a:headEnd type="none" w="med" len="med"/>
                      <a:tailEnd type="none" w="med" len="med"/>
                    </a:lnR>
                    <a:lnT w="19050" cap="flat" cmpd="sng">
                      <a:solidFill>
                        <a:srgbClr val="999999"/>
                      </a:solidFill>
                      <a:prstDash val="solid"/>
                      <a:round/>
                      <a:headEnd type="none" w="med" len="med"/>
                      <a:tailEnd type="none" w="med" len="med"/>
                    </a:lnT>
                    <a:lnB w="19050" cap="flat" cmpd="sng">
                      <a:solidFill>
                        <a:srgbClr val="999999"/>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Nose W</a:t>
                      </a:r>
                    </a:p>
                  </a:txBody>
                  <a:tcPr marL="91425" marR="91425" marT="91425" marB="91425">
                    <a:lnL w="19050" cap="flat" cmpd="sng">
                      <a:solidFill>
                        <a:srgbClr val="999999"/>
                      </a:solidFill>
                      <a:prstDash val="solid"/>
                      <a:round/>
                      <a:headEnd type="none" w="med" len="med"/>
                      <a:tailEnd type="none" w="med" len="med"/>
                    </a:lnL>
                    <a:lnR w="19050" cap="flat" cmpd="sng">
                      <a:solidFill>
                        <a:srgbClr val="999999"/>
                      </a:solidFill>
                      <a:prstDash val="solid"/>
                      <a:round/>
                      <a:headEnd type="none" w="med" len="med"/>
                      <a:tailEnd type="none" w="med" len="med"/>
                    </a:lnR>
                    <a:lnT w="19050" cap="flat" cmpd="sng">
                      <a:solidFill>
                        <a:srgbClr val="999999"/>
                      </a:solidFill>
                      <a:prstDash val="solid"/>
                      <a:round/>
                      <a:headEnd type="none" w="med" len="med"/>
                      <a:tailEnd type="none" w="med" len="med"/>
                    </a:lnT>
                    <a:lnB w="19050" cap="flat" cmpd="sng">
                      <a:solidFill>
                        <a:srgbClr val="999999"/>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Top</a:t>
                      </a:r>
                    </a:p>
                  </a:txBody>
                  <a:tcPr marL="91425" marR="91425" marT="91425" marB="91425">
                    <a:lnL w="19050" cap="flat" cmpd="sng">
                      <a:solidFill>
                        <a:srgbClr val="999999"/>
                      </a:solidFill>
                      <a:prstDash val="solid"/>
                      <a:round/>
                      <a:headEnd type="none" w="med" len="med"/>
                      <a:tailEnd type="none" w="med" len="med"/>
                    </a:lnL>
                    <a:lnR w="19050" cap="flat" cmpd="sng">
                      <a:solidFill>
                        <a:srgbClr val="999999"/>
                      </a:solidFill>
                      <a:prstDash val="solid"/>
                      <a:round/>
                      <a:headEnd type="none" w="med" len="med"/>
                      <a:tailEnd type="none" w="med" len="med"/>
                    </a:lnR>
                    <a:lnT w="19050" cap="flat" cmpd="sng">
                      <a:solidFill>
                        <a:srgbClr val="999999"/>
                      </a:solidFill>
                      <a:prstDash val="solid"/>
                      <a:round/>
                      <a:headEnd type="none" w="med" len="med"/>
                      <a:tailEnd type="none" w="med" len="med"/>
                    </a:lnT>
                    <a:lnB w="19050" cap="flat" cmpd="sng">
                      <a:solidFill>
                        <a:srgbClr val="999999"/>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a:t>
                      </a:r>
                    </a:p>
                  </a:txBody>
                  <a:tcPr marL="91425" marR="91425" marT="91425" marB="91425">
                    <a:lnL w="19050" cap="flat" cmpd="sng">
                      <a:solidFill>
                        <a:srgbClr val="999999"/>
                      </a:solidFill>
                      <a:prstDash val="solid"/>
                      <a:round/>
                      <a:headEnd type="none" w="med" len="med"/>
                      <a:tailEnd type="none" w="med" len="med"/>
                    </a:lnL>
                    <a:lnR w="19050" cap="flat" cmpd="sng">
                      <a:solidFill>
                        <a:srgbClr val="999999"/>
                      </a:solidFill>
                      <a:prstDash val="solid"/>
                      <a:round/>
                      <a:headEnd type="none" w="med" len="med"/>
                      <a:tailEnd type="none" w="med" len="med"/>
                    </a:lnR>
                    <a:lnT w="19050" cap="flat" cmpd="sng">
                      <a:solidFill>
                        <a:srgbClr val="999999"/>
                      </a:solidFill>
                      <a:prstDash val="solid"/>
                      <a:round/>
                      <a:headEnd type="none" w="med" len="med"/>
                      <a:tailEnd type="none" w="med" len="med"/>
                    </a:lnT>
                    <a:lnB w="19050" cap="flat" cmpd="sng">
                      <a:solidFill>
                        <a:srgbClr val="999999"/>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M</a:t>
                      </a:r>
                    </a:p>
                  </a:txBody>
                  <a:tcPr marL="91425" marR="91425" marT="91425" marB="91425">
                    <a:lnL w="19050" cap="flat" cmpd="sng">
                      <a:solidFill>
                        <a:srgbClr val="999999"/>
                      </a:solidFill>
                      <a:prstDash val="solid"/>
                      <a:round/>
                      <a:headEnd type="none" w="med" len="med"/>
                      <a:tailEnd type="none" w="med" len="med"/>
                    </a:lnL>
                    <a:lnR w="19050" cap="flat" cmpd="sng">
                      <a:solidFill>
                        <a:srgbClr val="999999"/>
                      </a:solidFill>
                      <a:prstDash val="solid"/>
                      <a:round/>
                      <a:headEnd type="none" w="med" len="med"/>
                      <a:tailEnd type="none" w="med" len="med"/>
                    </a:lnR>
                    <a:lnT w="19050" cap="flat" cmpd="sng">
                      <a:solidFill>
                        <a:srgbClr val="999999"/>
                      </a:solidFill>
                      <a:prstDash val="solid"/>
                      <a:round/>
                      <a:headEnd type="none" w="med" len="med"/>
                      <a:tailEnd type="none" w="med" len="med"/>
                    </a:lnT>
                    <a:lnB w="19050" cap="flat" cmpd="sng">
                      <a:solidFill>
                        <a:srgbClr val="999999"/>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24</a:t>
                      </a:r>
                    </a:p>
                  </a:txBody>
                  <a:tcPr marL="91425" marR="91425" marT="91425" marB="91425">
                    <a:lnL w="19050" cap="flat" cmpd="sng">
                      <a:solidFill>
                        <a:srgbClr val="999999"/>
                      </a:solidFill>
                      <a:prstDash val="solid"/>
                      <a:round/>
                      <a:headEnd type="none" w="med" len="med"/>
                      <a:tailEnd type="none" w="med" len="med"/>
                    </a:lnL>
                    <a:lnR w="19050" cap="flat" cmpd="sng">
                      <a:solidFill>
                        <a:srgbClr val="999999"/>
                      </a:solidFill>
                      <a:prstDash val="solid"/>
                      <a:round/>
                      <a:headEnd type="none" w="med" len="med"/>
                      <a:tailEnd type="none" w="med" len="med"/>
                    </a:lnR>
                    <a:lnT w="19050" cap="flat" cmpd="sng">
                      <a:solidFill>
                        <a:srgbClr val="999999"/>
                      </a:solidFill>
                      <a:prstDash val="solid"/>
                      <a:round/>
                      <a:headEnd type="none" w="med" len="med"/>
                      <a:tailEnd type="none" w="med" len="med"/>
                    </a:lnT>
                    <a:lnB w="19050" cap="flat" cmpd="sng">
                      <a:solidFill>
                        <a:srgbClr val="999999"/>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171</a:t>
                      </a:r>
                    </a:p>
                  </a:txBody>
                  <a:tcPr marL="91425" marR="91425" marT="91425" marB="91425">
                    <a:lnL w="19050" cap="flat" cmpd="sng">
                      <a:solidFill>
                        <a:srgbClr val="999999"/>
                      </a:solidFill>
                      <a:prstDash val="solid"/>
                      <a:round/>
                      <a:headEnd type="none" w="med" len="med"/>
                      <a:tailEnd type="none" w="med" len="med"/>
                    </a:lnL>
                    <a:lnR w="19050" cap="flat" cmpd="sng">
                      <a:solidFill>
                        <a:srgbClr val="999999"/>
                      </a:solidFill>
                      <a:prstDash val="solid"/>
                      <a:round/>
                      <a:headEnd type="none" w="med" len="med"/>
                      <a:tailEnd type="none" w="med" len="med"/>
                    </a:lnR>
                    <a:lnT w="19050" cap="flat" cmpd="sng">
                      <a:solidFill>
                        <a:srgbClr val="999999"/>
                      </a:solidFill>
                      <a:prstDash val="solid"/>
                      <a:round/>
                      <a:headEnd type="none" w="med" len="med"/>
                      <a:tailEnd type="none" w="med" len="med"/>
                    </a:lnT>
                    <a:lnB w="19050" cap="flat" cmpd="sng">
                      <a:solidFill>
                        <a:srgbClr val="999999"/>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2.4</a:t>
                      </a:r>
                    </a:p>
                  </a:txBody>
                  <a:tcPr marL="91425" marR="91425" marT="91425" marB="91425">
                    <a:lnL w="19050" cap="flat" cmpd="sng">
                      <a:solidFill>
                        <a:srgbClr val="999999"/>
                      </a:solidFill>
                      <a:prstDash val="solid"/>
                      <a:round/>
                      <a:headEnd type="none" w="med" len="med"/>
                      <a:tailEnd type="none" w="med" len="med"/>
                    </a:lnL>
                    <a:lnR w="19050" cap="flat" cmpd="sng">
                      <a:solidFill>
                        <a:srgbClr val="999999"/>
                      </a:solidFill>
                      <a:prstDash val="solid"/>
                      <a:round/>
                      <a:headEnd type="none" w="med" len="med"/>
                      <a:tailEnd type="none" w="med" len="med"/>
                    </a:lnR>
                    <a:lnT w="19050" cap="flat" cmpd="sng">
                      <a:solidFill>
                        <a:srgbClr val="999999"/>
                      </a:solidFill>
                      <a:prstDash val="solid"/>
                      <a:round/>
                      <a:headEnd type="none" w="med" len="med"/>
                      <a:tailEnd type="none" w="med" len="med"/>
                    </a:lnT>
                    <a:lnB w="19050" cap="flat" cmpd="sng">
                      <a:solidFill>
                        <a:srgbClr val="999999"/>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1000" u="none" strike="noStrike" cap="none"/>
                        <a:t>Shirt</a:t>
                      </a:r>
                    </a:p>
                  </a:txBody>
                  <a:tcPr marL="91425" marR="91425" marT="91425" marB="91425">
                    <a:lnL w="19050" cap="flat" cmpd="sng">
                      <a:solidFill>
                        <a:srgbClr val="999999"/>
                      </a:solidFill>
                      <a:prstDash val="solid"/>
                      <a:round/>
                      <a:headEnd type="none" w="med" len="med"/>
                      <a:tailEnd type="none" w="med" len="med"/>
                    </a:lnL>
                    <a:lnR w="19050" cap="flat" cmpd="sng">
                      <a:solidFill>
                        <a:srgbClr val="999999"/>
                      </a:solidFill>
                      <a:prstDash val="solid"/>
                      <a:round/>
                      <a:headEnd type="none" w="med" len="med"/>
                      <a:tailEnd type="none" w="med" len="med"/>
                    </a:lnR>
                    <a:lnT w="19050" cap="flat" cmpd="sng">
                      <a:solidFill>
                        <a:srgbClr val="999999"/>
                      </a:solidFill>
                      <a:prstDash val="solid"/>
                      <a:round/>
                      <a:headEnd type="none" w="med" len="med"/>
                      <a:tailEnd type="none" w="med" len="med"/>
                    </a:lnT>
                    <a:lnB w="19050" cap="flat" cmpd="sng">
                      <a:solidFill>
                        <a:srgbClr val="999999"/>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bl>
          </a:graphicData>
        </a:graphic>
      </p:graphicFrame>
      <p:sp>
        <p:nvSpPr>
          <p:cNvPr id="1834" name="Shape 1834"/>
          <p:cNvSpPr txBox="1"/>
          <p:nvPr/>
        </p:nvSpPr>
        <p:spPr>
          <a:xfrm>
            <a:off x="834124" y="37746"/>
            <a:ext cx="7194600" cy="666147"/>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 sz="2800" b="0" i="0" u="none" strike="noStrike" cap="none" dirty="0">
                <a:solidFill>
                  <a:schemeClr val="dk1"/>
                </a:solidFill>
                <a:latin typeface="Calibri"/>
                <a:ea typeface="Calibri"/>
                <a:cs typeface="Calibri"/>
                <a:sym typeface="Calibri"/>
              </a:rPr>
              <a:t>Descriptions and attributes for identification</a:t>
            </a:r>
          </a:p>
        </p:txBody>
      </p:sp>
      <p:cxnSp>
        <p:nvCxnSpPr>
          <p:cNvPr id="1835" name="Shape 1835"/>
          <p:cNvCxnSpPr/>
          <p:nvPr/>
        </p:nvCxnSpPr>
        <p:spPr>
          <a:xfrm>
            <a:off x="303207" y="630602"/>
            <a:ext cx="8558099" cy="0"/>
          </a:xfrm>
          <a:prstGeom prst="straightConnector1">
            <a:avLst/>
          </a:prstGeom>
          <a:noFill/>
          <a:ln w="9525" cap="flat" cmpd="sng">
            <a:solidFill>
              <a:schemeClr val="dk1"/>
            </a:solidFill>
            <a:prstDash val="solid"/>
            <a:miter/>
            <a:headEnd type="none" w="med" len="med"/>
            <a:tailEnd type="none" w="med" len="med"/>
          </a:ln>
        </p:spPr>
      </p:cxnSp>
      <p:sp>
        <p:nvSpPr>
          <p:cNvPr id="21" name="Shape 537">
            <a:extLst>
              <a:ext uri="{FF2B5EF4-FFF2-40B4-BE49-F238E27FC236}">
                <a16:creationId xmlns:a16="http://schemas.microsoft.com/office/drawing/2014/main" id="{FFA69725-1DFC-4ECA-A40A-F2D846339078}"/>
              </a:ext>
            </a:extLst>
          </p:cNvPr>
          <p:cNvSpPr txBox="1"/>
          <p:nvPr/>
        </p:nvSpPr>
        <p:spPr>
          <a:xfrm>
            <a:off x="70784" y="4648011"/>
            <a:ext cx="2383971" cy="392414"/>
          </a:xfrm>
          <a:prstGeom prst="rect">
            <a:avLst/>
          </a:prstGeom>
          <a:solidFill>
            <a:srgbClr val="3333FF"/>
          </a:solidFill>
          <a:ln w="9525" cap="flat" cmpd="sng">
            <a:solidFill>
              <a:schemeClr val="tx1"/>
            </a:solidFill>
            <a:prstDash val="solid"/>
            <a:miter/>
            <a:headEnd type="none" w="med" len="med"/>
            <a:tailEnd type="none" w="med" len="med"/>
          </a:ln>
        </p:spPr>
        <p:txBody>
          <a:bodyPr lIns="68575" tIns="34275" rIns="68575" bIns="34275" anchor="t" anchorCtr="0">
            <a:noAutofit/>
          </a:bodyPr>
          <a:lstStyle/>
          <a:p>
            <a:pPr lvl="0" algn="ctr">
              <a:buSzPct val="25000"/>
            </a:pPr>
            <a:r>
              <a:rPr lang="en-GB" sz="1100" dirty="0">
                <a:solidFill>
                  <a:schemeClr val="lt1"/>
                </a:solidFill>
                <a:latin typeface="Calibri"/>
                <a:ea typeface="Calibri"/>
                <a:cs typeface="Calibri"/>
                <a:sym typeface="Calibri"/>
              </a:rPr>
              <a:t>Martinho-Corbishley, Nixon and Carter, IEEE TPAMI 2019</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C8CD7D-797A-4946-A2DA-49E85736B83A}"/>
              </a:ext>
            </a:extLst>
          </p:cNvPr>
          <p:cNvPicPr>
            <a:picLocks noChangeAspect="1"/>
          </p:cNvPicPr>
          <p:nvPr/>
        </p:nvPicPr>
        <p:blipFill>
          <a:blip r:embed="rId2"/>
          <a:stretch>
            <a:fillRect/>
          </a:stretch>
        </p:blipFill>
        <p:spPr>
          <a:xfrm>
            <a:off x="406373" y="1025577"/>
            <a:ext cx="2726487" cy="2122352"/>
          </a:xfrm>
          <a:prstGeom prst="rect">
            <a:avLst/>
          </a:prstGeom>
        </p:spPr>
      </p:pic>
      <p:sp>
        <p:nvSpPr>
          <p:cNvPr id="7" name="Shape 537">
            <a:extLst>
              <a:ext uri="{FF2B5EF4-FFF2-40B4-BE49-F238E27FC236}">
                <a16:creationId xmlns:a16="http://schemas.microsoft.com/office/drawing/2014/main" id="{38FBC4F7-6880-48F5-8247-B43667070308}"/>
              </a:ext>
            </a:extLst>
          </p:cNvPr>
          <p:cNvSpPr txBox="1"/>
          <p:nvPr/>
        </p:nvSpPr>
        <p:spPr>
          <a:xfrm>
            <a:off x="577630" y="4340713"/>
            <a:ext cx="2383971" cy="392414"/>
          </a:xfrm>
          <a:prstGeom prst="rect">
            <a:avLst/>
          </a:prstGeom>
          <a:solidFill>
            <a:srgbClr val="3333FF"/>
          </a:solidFill>
          <a:ln w="9525" cap="flat" cmpd="sng">
            <a:solidFill>
              <a:schemeClr val="tx1"/>
            </a:solidFill>
            <a:prstDash val="solid"/>
            <a:miter/>
            <a:headEnd type="none" w="med" len="med"/>
            <a:tailEnd type="none" w="med" len="med"/>
          </a:ln>
        </p:spPr>
        <p:txBody>
          <a:bodyPr lIns="68575" tIns="34275" rIns="68575" bIns="34275" anchor="t" anchorCtr="0">
            <a:noAutofit/>
          </a:bodyPr>
          <a:lstStyle/>
          <a:p>
            <a:pPr lvl="0" algn="ctr">
              <a:buSzPct val="25000"/>
            </a:pPr>
            <a:r>
              <a:rPr lang="en-GB" sz="1100" dirty="0">
                <a:solidFill>
                  <a:schemeClr val="lt1"/>
                </a:solidFill>
                <a:latin typeface="Calibri"/>
                <a:ea typeface="Calibri"/>
                <a:cs typeface="Calibri"/>
                <a:sym typeface="Calibri"/>
              </a:rPr>
              <a:t>SE </a:t>
            </a:r>
            <a:r>
              <a:rPr lang="en-GB" sz="1100" dirty="0" err="1">
                <a:solidFill>
                  <a:schemeClr val="lt1"/>
                </a:solidFill>
                <a:latin typeface="Calibri"/>
                <a:ea typeface="Calibri"/>
                <a:cs typeface="Calibri"/>
                <a:sym typeface="Calibri"/>
              </a:rPr>
              <a:t>Bekhouche</a:t>
            </a:r>
            <a:r>
              <a:rPr lang="en-GB" sz="1100" dirty="0">
                <a:solidFill>
                  <a:schemeClr val="lt1"/>
                </a:solidFill>
                <a:latin typeface="Calibri"/>
                <a:ea typeface="Calibri"/>
                <a:cs typeface="Calibri"/>
                <a:sym typeface="Calibri"/>
              </a:rPr>
              <a:t>, A </a:t>
            </a:r>
            <a:r>
              <a:rPr lang="en-GB" sz="1100" dirty="0" err="1">
                <a:solidFill>
                  <a:schemeClr val="lt1"/>
                </a:solidFill>
                <a:latin typeface="Calibri"/>
                <a:ea typeface="Calibri"/>
                <a:cs typeface="Calibri"/>
                <a:sym typeface="Calibri"/>
              </a:rPr>
              <a:t>Chergui</a:t>
            </a:r>
            <a:r>
              <a:rPr lang="en-GB" sz="1100" dirty="0">
                <a:solidFill>
                  <a:schemeClr val="lt1"/>
                </a:solidFill>
                <a:latin typeface="Calibri"/>
                <a:ea typeface="Calibri"/>
                <a:cs typeface="Calibri"/>
                <a:sym typeface="Calibri"/>
              </a:rPr>
              <a:t>, A Hadid…, ICIP 2020</a:t>
            </a:r>
          </a:p>
        </p:txBody>
      </p:sp>
      <p:sp>
        <p:nvSpPr>
          <p:cNvPr id="8" name="Shape 537">
            <a:extLst>
              <a:ext uri="{FF2B5EF4-FFF2-40B4-BE49-F238E27FC236}">
                <a16:creationId xmlns:a16="http://schemas.microsoft.com/office/drawing/2014/main" id="{16B8C01D-BE70-41E9-A143-66BADBD5B683}"/>
              </a:ext>
            </a:extLst>
          </p:cNvPr>
          <p:cNvSpPr txBox="1"/>
          <p:nvPr/>
        </p:nvSpPr>
        <p:spPr>
          <a:xfrm>
            <a:off x="5371466" y="4340713"/>
            <a:ext cx="1813810" cy="392414"/>
          </a:xfrm>
          <a:prstGeom prst="rect">
            <a:avLst/>
          </a:prstGeom>
          <a:solidFill>
            <a:srgbClr val="3333FF"/>
          </a:solidFill>
          <a:ln w="9525" cap="flat" cmpd="sng">
            <a:solidFill>
              <a:schemeClr val="tx1"/>
            </a:solidFill>
            <a:prstDash val="solid"/>
            <a:miter/>
            <a:headEnd type="none" w="med" len="med"/>
            <a:tailEnd type="none" w="med" len="med"/>
          </a:ln>
        </p:spPr>
        <p:txBody>
          <a:bodyPr lIns="68575" tIns="34275" rIns="68575" bIns="34275" anchor="t" anchorCtr="0">
            <a:noAutofit/>
          </a:bodyPr>
          <a:lstStyle/>
          <a:p>
            <a:pPr lvl="0" algn="ctr">
              <a:buSzPct val="25000"/>
            </a:pPr>
            <a:r>
              <a:rPr lang="en-GB" sz="1100" dirty="0">
                <a:solidFill>
                  <a:schemeClr val="lt1"/>
                </a:solidFill>
                <a:latin typeface="Calibri"/>
                <a:ea typeface="Calibri"/>
                <a:cs typeface="Calibri"/>
                <a:sym typeface="Calibri"/>
              </a:rPr>
              <a:t>Z Zhang, L Tran, F Liu , X Liu, IEEE TPAMI 2019</a:t>
            </a:r>
          </a:p>
        </p:txBody>
      </p:sp>
      <p:sp>
        <p:nvSpPr>
          <p:cNvPr id="11" name="Shape 1834">
            <a:extLst>
              <a:ext uri="{FF2B5EF4-FFF2-40B4-BE49-F238E27FC236}">
                <a16:creationId xmlns:a16="http://schemas.microsoft.com/office/drawing/2014/main" id="{953CE24E-8EC0-406A-9349-338BCBA9C598}"/>
              </a:ext>
            </a:extLst>
          </p:cNvPr>
          <p:cNvSpPr txBox="1"/>
          <p:nvPr/>
        </p:nvSpPr>
        <p:spPr>
          <a:xfrm>
            <a:off x="834124" y="37746"/>
            <a:ext cx="7194600" cy="666147"/>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GB" sz="2800" b="0" i="0" u="none" strike="noStrike" cap="none" dirty="0">
                <a:solidFill>
                  <a:schemeClr val="dk1"/>
                </a:solidFill>
                <a:latin typeface="Calibri"/>
                <a:ea typeface="Calibri"/>
                <a:cs typeface="Calibri"/>
                <a:sym typeface="Calibri"/>
              </a:rPr>
              <a:t>Recent works</a:t>
            </a:r>
            <a:endParaRPr lang="en" sz="2800" b="0" i="0" u="none" strike="noStrike" cap="none" dirty="0">
              <a:solidFill>
                <a:schemeClr val="dk1"/>
              </a:solidFill>
              <a:latin typeface="Calibri"/>
              <a:ea typeface="Calibri"/>
              <a:cs typeface="Calibri"/>
              <a:sym typeface="Calibri"/>
            </a:endParaRPr>
          </a:p>
        </p:txBody>
      </p:sp>
      <p:cxnSp>
        <p:nvCxnSpPr>
          <p:cNvPr id="12" name="Shape 1835">
            <a:extLst>
              <a:ext uri="{FF2B5EF4-FFF2-40B4-BE49-F238E27FC236}">
                <a16:creationId xmlns:a16="http://schemas.microsoft.com/office/drawing/2014/main" id="{0BFFB8FE-B018-47DA-B921-AECA138516EA}"/>
              </a:ext>
            </a:extLst>
          </p:cNvPr>
          <p:cNvCxnSpPr/>
          <p:nvPr/>
        </p:nvCxnSpPr>
        <p:spPr>
          <a:xfrm>
            <a:off x="303207" y="630602"/>
            <a:ext cx="8558099" cy="0"/>
          </a:xfrm>
          <a:prstGeom prst="straightConnector1">
            <a:avLst/>
          </a:prstGeom>
          <a:noFill/>
          <a:ln w="9525" cap="flat" cmpd="sng">
            <a:solidFill>
              <a:schemeClr val="dk1"/>
            </a:solidFill>
            <a:prstDash val="solid"/>
            <a:miter/>
            <a:headEnd type="none" w="med" len="med"/>
            <a:tailEnd type="none" w="med" len="med"/>
          </a:ln>
        </p:spPr>
      </p:cxnSp>
      <p:pic>
        <p:nvPicPr>
          <p:cNvPr id="13" name="Picture 12">
            <a:extLst>
              <a:ext uri="{FF2B5EF4-FFF2-40B4-BE49-F238E27FC236}">
                <a16:creationId xmlns:a16="http://schemas.microsoft.com/office/drawing/2014/main" id="{5B0782B3-8DFB-4DE4-85DE-A76DB8C7B2AD}"/>
              </a:ext>
            </a:extLst>
          </p:cNvPr>
          <p:cNvPicPr>
            <a:picLocks noChangeAspect="1"/>
          </p:cNvPicPr>
          <p:nvPr/>
        </p:nvPicPr>
        <p:blipFill>
          <a:blip r:embed="rId3"/>
          <a:stretch>
            <a:fillRect/>
          </a:stretch>
        </p:blipFill>
        <p:spPr>
          <a:xfrm>
            <a:off x="3501123" y="913733"/>
            <a:ext cx="5554496" cy="3156083"/>
          </a:xfrm>
          <a:prstGeom prst="rect">
            <a:avLst/>
          </a:prstGeom>
        </p:spPr>
      </p:pic>
    </p:spTree>
    <p:extLst>
      <p:ext uri="{BB962C8B-B14F-4D97-AF65-F5344CB8AC3E}">
        <p14:creationId xmlns:p14="http://schemas.microsoft.com/office/powerpoint/2010/main" val="388217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34" name="Shape 1834"/>
          <p:cNvSpPr txBox="1"/>
          <p:nvPr/>
        </p:nvSpPr>
        <p:spPr>
          <a:xfrm>
            <a:off x="806375" y="139250"/>
            <a:ext cx="7194600" cy="791766"/>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GB" sz="2800" b="0" i="0" u="none" strike="noStrike" cap="none" dirty="0">
                <a:solidFill>
                  <a:schemeClr val="dk1"/>
                </a:solidFill>
                <a:latin typeface="Calibri"/>
                <a:ea typeface="Calibri"/>
                <a:cs typeface="Calibri"/>
                <a:sym typeface="Calibri"/>
              </a:rPr>
              <a:t>Conclusions</a:t>
            </a:r>
            <a:endParaRPr lang="en" sz="2800" b="0" i="0" u="none" strike="noStrike" cap="none" dirty="0">
              <a:solidFill>
                <a:schemeClr val="dk1"/>
              </a:solidFill>
              <a:latin typeface="Calibri"/>
              <a:ea typeface="Calibri"/>
              <a:cs typeface="Calibri"/>
              <a:sym typeface="Calibri"/>
            </a:endParaRPr>
          </a:p>
        </p:txBody>
      </p:sp>
      <p:cxnSp>
        <p:nvCxnSpPr>
          <p:cNvPr id="1835" name="Shape 1835"/>
          <p:cNvCxnSpPr/>
          <p:nvPr/>
        </p:nvCxnSpPr>
        <p:spPr>
          <a:xfrm>
            <a:off x="292891" y="780231"/>
            <a:ext cx="8558099" cy="0"/>
          </a:xfrm>
          <a:prstGeom prst="straightConnector1">
            <a:avLst/>
          </a:prstGeom>
          <a:noFill/>
          <a:ln w="9525" cap="flat" cmpd="sng">
            <a:solidFill>
              <a:schemeClr val="dk1"/>
            </a:solidFill>
            <a:prstDash val="solid"/>
            <a:miter/>
            <a:headEnd type="none" w="med" len="med"/>
            <a:tailEnd type="none" w="med" len="med"/>
          </a:ln>
        </p:spPr>
      </p:cxnSp>
      <p:sp>
        <p:nvSpPr>
          <p:cNvPr id="20" name="Rectangle 3">
            <a:extLst>
              <a:ext uri="{FF2B5EF4-FFF2-40B4-BE49-F238E27FC236}">
                <a16:creationId xmlns:a16="http://schemas.microsoft.com/office/drawing/2014/main" id="{13F0E5E1-C808-4799-A031-AACE021A75CA}"/>
              </a:ext>
            </a:extLst>
          </p:cNvPr>
          <p:cNvSpPr txBox="1">
            <a:spLocks noChangeArrowheads="1"/>
          </p:cNvSpPr>
          <p:nvPr/>
        </p:nvSpPr>
        <p:spPr>
          <a:xfrm>
            <a:off x="292893" y="1103710"/>
            <a:ext cx="8776156" cy="3270647"/>
          </a:xfrm>
          <a:prstGeom prst="rect">
            <a:avLst/>
          </a:prstGeom>
          <a:noFill/>
          <a:ln>
            <a:noFill/>
          </a:ln>
        </p:spPr>
        <p:txBody>
          <a:bodyPr lIns="68575" tIns="68575" rIns="68575" bIns="68575" anchor="t" anchorCtr="0"/>
          <a:lstStyle>
            <a:defPPr marR="0" lvl="0" algn="l" rtl="0">
              <a:lnSpc>
                <a:spcPct val="100000"/>
              </a:lnSpc>
              <a:spcBef>
                <a:spcPts val="0"/>
              </a:spcBef>
              <a:spcAft>
                <a:spcPts val="0"/>
              </a:spcAft>
            </a:defPPr>
            <a:lvl1pPr marL="177800" marR="0" lvl="0" indent="-381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pPr marL="139700" indent="0">
              <a:lnSpc>
                <a:spcPts val="2200"/>
              </a:lnSpc>
              <a:buClr>
                <a:srgbClr val="0033CC"/>
              </a:buClr>
              <a:buFont typeface="Arial"/>
              <a:buNone/>
            </a:pPr>
            <a:r>
              <a:rPr lang="en-GB" sz="2000" dirty="0"/>
              <a:t>Yes, gait </a:t>
            </a:r>
            <a:r>
              <a:rPr lang="en-GB" sz="2000" dirty="0">
                <a:solidFill>
                  <a:srgbClr val="3333FF"/>
                </a:solidFill>
              </a:rPr>
              <a:t>works</a:t>
            </a:r>
          </a:p>
          <a:p>
            <a:pPr marL="139700" indent="0">
              <a:lnSpc>
                <a:spcPts val="2200"/>
              </a:lnSpc>
              <a:buClr>
                <a:srgbClr val="0033CC"/>
              </a:buClr>
              <a:buFont typeface="Arial"/>
              <a:buNone/>
            </a:pPr>
            <a:r>
              <a:rPr lang="en-GB" sz="2000" dirty="0">
                <a:solidFill>
                  <a:srgbClr val="020002"/>
                </a:solidFill>
              </a:rPr>
              <a:t>Society will </a:t>
            </a:r>
            <a:r>
              <a:rPr lang="en-GB" sz="2000" dirty="0">
                <a:solidFill>
                  <a:srgbClr val="3333FF"/>
                </a:solidFill>
              </a:rPr>
              <a:t>benefit</a:t>
            </a:r>
            <a:r>
              <a:rPr lang="en-GB" sz="2000" dirty="0">
                <a:solidFill>
                  <a:srgbClr val="020002"/>
                </a:solidFill>
              </a:rPr>
              <a:t> more</a:t>
            </a:r>
          </a:p>
          <a:p>
            <a:pPr marL="714375" indent="-574675">
              <a:lnSpc>
                <a:spcPts val="2200"/>
              </a:lnSpc>
              <a:buClr>
                <a:srgbClr val="0033CC"/>
              </a:buClr>
              <a:buFont typeface="Arial"/>
              <a:buNone/>
            </a:pPr>
            <a:r>
              <a:rPr lang="en-GB" sz="2000" dirty="0">
                <a:solidFill>
                  <a:srgbClr val="020002"/>
                </a:solidFill>
              </a:rPr>
              <a:t>The technology is </a:t>
            </a:r>
            <a:r>
              <a:rPr lang="en-GB" sz="2000" dirty="0">
                <a:solidFill>
                  <a:srgbClr val="3333FF"/>
                </a:solidFill>
              </a:rPr>
              <a:t>grounded</a:t>
            </a:r>
            <a:r>
              <a:rPr lang="en-GB" sz="2000" dirty="0">
                <a:solidFill>
                  <a:srgbClr val="020002"/>
                </a:solidFill>
              </a:rPr>
              <a:t> in science, literature, medicine + ….</a:t>
            </a:r>
          </a:p>
          <a:p>
            <a:pPr marL="714375" indent="-574675">
              <a:lnSpc>
                <a:spcPts val="2200"/>
              </a:lnSpc>
              <a:buClr>
                <a:srgbClr val="0033CC"/>
              </a:buClr>
              <a:buFont typeface="Arial"/>
              <a:buNone/>
            </a:pPr>
            <a:r>
              <a:rPr lang="en-GB" sz="2000" dirty="0">
                <a:solidFill>
                  <a:srgbClr val="020002"/>
                </a:solidFill>
              </a:rPr>
              <a:t>We have more to </a:t>
            </a:r>
            <a:r>
              <a:rPr lang="en-GB" sz="2000" dirty="0">
                <a:solidFill>
                  <a:srgbClr val="3333FF"/>
                </a:solidFill>
              </a:rPr>
              <a:t>learn</a:t>
            </a:r>
          </a:p>
          <a:p>
            <a:pPr marL="714375" indent="-574675">
              <a:lnSpc>
                <a:spcPts val="2200"/>
              </a:lnSpc>
              <a:buClr>
                <a:srgbClr val="0033CC"/>
              </a:buClr>
              <a:buNone/>
            </a:pPr>
            <a:r>
              <a:rPr lang="en-GB" sz="2000" dirty="0">
                <a:solidFill>
                  <a:srgbClr val="3333FF"/>
                </a:solidFill>
              </a:rPr>
              <a:t>Congratulations </a:t>
            </a:r>
            <a:r>
              <a:rPr lang="en-GB" sz="2000" dirty="0">
                <a:solidFill>
                  <a:schemeClr val="tx1"/>
                </a:solidFill>
              </a:rPr>
              <a:t>to: </a:t>
            </a:r>
            <a:r>
              <a:rPr lang="en-GB" sz="2000" dirty="0">
                <a:solidFill>
                  <a:srgbClr val="3333FF"/>
                </a:solidFill>
              </a:rPr>
              <a:t>	</a:t>
            </a:r>
            <a:r>
              <a:rPr lang="en-GB" sz="2000" dirty="0"/>
              <a:t>Beijing </a:t>
            </a:r>
            <a:r>
              <a:rPr lang="en-GB" sz="2000" dirty="0" err="1"/>
              <a:t>Jiaotong</a:t>
            </a:r>
            <a:r>
              <a:rPr lang="en-GB" sz="2000" dirty="0"/>
              <a:t> University</a:t>
            </a:r>
          </a:p>
          <a:p>
            <a:pPr marL="714375" indent="-574675">
              <a:lnSpc>
                <a:spcPts val="2200"/>
              </a:lnSpc>
              <a:buClr>
                <a:srgbClr val="0033CC"/>
              </a:buClr>
              <a:buNone/>
            </a:pPr>
            <a:r>
              <a:rPr lang="en-GB" sz="2000" dirty="0"/>
              <a:t>				Sichuan University</a:t>
            </a:r>
          </a:p>
          <a:p>
            <a:pPr marL="714375" indent="-574675">
              <a:lnSpc>
                <a:spcPts val="2200"/>
              </a:lnSpc>
              <a:buClr>
                <a:srgbClr val="0033CC"/>
              </a:buClr>
              <a:buNone/>
            </a:pPr>
            <a:r>
              <a:rPr lang="en-GB" sz="2000" dirty="0"/>
              <a:t>				Harbin Engineering University</a:t>
            </a:r>
          </a:p>
          <a:p>
            <a:pPr marL="714375" indent="-574675">
              <a:lnSpc>
                <a:spcPts val="2200"/>
              </a:lnSpc>
              <a:buClr>
                <a:srgbClr val="0033CC"/>
              </a:buClr>
              <a:buNone/>
            </a:pPr>
            <a:r>
              <a:rPr lang="en-GB" sz="2000" dirty="0"/>
              <a:t>				University of Science and Technology of China</a:t>
            </a:r>
          </a:p>
          <a:p>
            <a:pPr marL="714375" indent="-574675">
              <a:lnSpc>
                <a:spcPts val="2200"/>
              </a:lnSpc>
              <a:buClr>
                <a:srgbClr val="0033CC"/>
              </a:buClr>
              <a:buNone/>
            </a:pPr>
            <a:r>
              <a:rPr lang="en-GB" sz="2000" dirty="0">
                <a:solidFill>
                  <a:schemeClr val="tx1"/>
                </a:solidFill>
              </a:rPr>
              <a:t>				and to </a:t>
            </a:r>
            <a:r>
              <a:rPr lang="en-GB" sz="2000" dirty="0">
                <a:solidFill>
                  <a:srgbClr val="3333FF"/>
                </a:solidFill>
              </a:rPr>
              <a:t>all </a:t>
            </a:r>
            <a:r>
              <a:rPr lang="en-GB" sz="2000" dirty="0">
                <a:solidFill>
                  <a:schemeClr val="tx1"/>
                </a:solidFill>
              </a:rPr>
              <a:t>participants</a:t>
            </a:r>
          </a:p>
          <a:p>
            <a:pPr marL="714375" indent="-574675">
              <a:lnSpc>
                <a:spcPts val="2200"/>
              </a:lnSpc>
              <a:buClr>
                <a:srgbClr val="0033CC"/>
              </a:buClr>
              <a:buNone/>
            </a:pPr>
            <a:r>
              <a:rPr lang="en-GB" sz="2000" dirty="0">
                <a:solidFill>
                  <a:srgbClr val="3333FF"/>
                </a:solidFill>
              </a:rPr>
              <a:t>Thanks</a:t>
            </a:r>
            <a:r>
              <a:rPr lang="en-GB" sz="2000" dirty="0">
                <a:solidFill>
                  <a:schemeClr val="tx1"/>
                </a:solidFill>
              </a:rPr>
              <a:t> to: </a:t>
            </a:r>
            <a:r>
              <a:rPr lang="en-GB" sz="2000" dirty="0">
                <a:solidFill>
                  <a:srgbClr val="3333FF"/>
                </a:solidFill>
              </a:rPr>
              <a:t>Shiqi Yu </a:t>
            </a:r>
            <a:r>
              <a:rPr lang="en-GB" sz="2000" dirty="0">
                <a:solidFill>
                  <a:schemeClr val="tx1"/>
                </a:solidFill>
              </a:rPr>
              <a:t>and all organisers, </a:t>
            </a:r>
            <a:r>
              <a:rPr lang="en-GB" sz="2000" dirty="0">
                <a:solidFill>
                  <a:srgbClr val="3333FF"/>
                </a:solidFill>
              </a:rPr>
              <a:t>CASIA</a:t>
            </a:r>
            <a:r>
              <a:rPr lang="en-GB" sz="2000" dirty="0">
                <a:solidFill>
                  <a:schemeClr val="tx1"/>
                </a:solidFill>
              </a:rPr>
              <a:t> (dataset), </a:t>
            </a:r>
            <a:r>
              <a:rPr lang="en-GB" sz="2000" dirty="0" err="1">
                <a:solidFill>
                  <a:srgbClr val="3333FF"/>
                </a:solidFill>
              </a:rPr>
              <a:t>Watrix</a:t>
            </a:r>
            <a:r>
              <a:rPr lang="en-GB" sz="2000" dirty="0">
                <a:solidFill>
                  <a:schemeClr val="tx1"/>
                </a:solidFill>
              </a:rPr>
              <a:t> (sponsorship)</a:t>
            </a:r>
          </a:p>
        </p:txBody>
      </p:sp>
      <p:pic>
        <p:nvPicPr>
          <p:cNvPr id="2" name="Picture 1">
            <a:extLst>
              <a:ext uri="{FF2B5EF4-FFF2-40B4-BE49-F238E27FC236}">
                <a16:creationId xmlns:a16="http://schemas.microsoft.com/office/drawing/2014/main" id="{77B1D4BC-46DA-4C93-913B-8BA95C71AF10}"/>
              </a:ext>
            </a:extLst>
          </p:cNvPr>
          <p:cNvPicPr>
            <a:picLocks noChangeAspect="1"/>
          </p:cNvPicPr>
          <p:nvPr/>
        </p:nvPicPr>
        <p:blipFill>
          <a:blip r:embed="rId3"/>
          <a:stretch>
            <a:fillRect/>
          </a:stretch>
        </p:blipFill>
        <p:spPr>
          <a:xfrm rot="1533797">
            <a:off x="6666474" y="1261106"/>
            <a:ext cx="2124075" cy="762000"/>
          </a:xfrm>
          <a:prstGeom prst="rect">
            <a:avLst/>
          </a:prstGeom>
        </p:spPr>
      </p:pic>
    </p:spTree>
    <p:extLst>
      <p:ext uri="{BB962C8B-B14F-4D97-AF65-F5344CB8AC3E}">
        <p14:creationId xmlns:p14="http://schemas.microsoft.com/office/powerpoint/2010/main" val="2756686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59"/>
        <p:cNvGrpSpPr/>
        <p:nvPr/>
      </p:nvGrpSpPr>
      <p:grpSpPr>
        <a:xfrm>
          <a:off x="0" y="0"/>
          <a:ext cx="0" cy="0"/>
          <a:chOff x="0" y="0"/>
          <a:chExt cx="0" cy="0"/>
        </a:xfrm>
      </p:grpSpPr>
      <p:sp>
        <p:nvSpPr>
          <p:cNvPr id="3060" name="Shape 3060"/>
          <p:cNvSpPr txBox="1"/>
          <p:nvPr/>
        </p:nvSpPr>
        <p:spPr>
          <a:xfrm>
            <a:off x="124753" y="637775"/>
            <a:ext cx="8811429" cy="3815280"/>
          </a:xfrm>
          <a:prstGeom prst="rect">
            <a:avLst/>
          </a:prstGeom>
          <a:noFill/>
          <a:ln>
            <a:noFill/>
          </a:ln>
        </p:spPr>
        <p:txBody>
          <a:bodyPr lIns="0" tIns="34275" rIns="68575" bIns="34275" anchor="t" anchorCtr="0">
            <a:noAutofit/>
          </a:bodyPr>
          <a:lstStyle/>
          <a:p>
            <a:pPr marL="457200" indent="-298450">
              <a:lnSpc>
                <a:spcPts val="1600"/>
              </a:lnSpc>
              <a:spcAft>
                <a:spcPts val="300"/>
              </a:spcAft>
              <a:buClr>
                <a:schemeClr val="tx1"/>
              </a:buClr>
              <a:buSzPct val="100000"/>
              <a:buFontTx/>
              <a:buAutoNum type="arabicPeriod"/>
            </a:pPr>
            <a:endParaRPr lang="en-GB" sz="1200" dirty="0">
              <a:hlinkClick r:id="rId3"/>
            </a:endParaRPr>
          </a:p>
          <a:p>
            <a:pPr marL="457200" indent="-298450">
              <a:lnSpc>
                <a:spcPts val="1600"/>
              </a:lnSpc>
              <a:spcAft>
                <a:spcPts val="300"/>
              </a:spcAft>
              <a:buClr>
                <a:schemeClr val="tx1"/>
              </a:buClr>
              <a:buSzPct val="100000"/>
              <a:buFontTx/>
              <a:buAutoNum type="arabicPeriod"/>
            </a:pPr>
            <a:r>
              <a:rPr lang="en-GB" sz="1200" dirty="0">
                <a:latin typeface="+mn-lt"/>
                <a:hlinkClick r:id="rId4"/>
              </a:rPr>
              <a:t>Using gait as a biometric, via phase-weighted magnitude spectra</a:t>
            </a:r>
            <a:r>
              <a:rPr lang="en-GB" sz="1200" dirty="0">
                <a:latin typeface="+mn-lt"/>
              </a:rPr>
              <a:t>, </a:t>
            </a:r>
            <a:r>
              <a:rPr lang="pt-BR" sz="1200" dirty="0">
                <a:latin typeface="+mn-lt"/>
              </a:rPr>
              <a:t>D Cunado, MS Nixon, JN Carter,</a:t>
            </a:r>
            <a:r>
              <a:rPr lang="en-GB" sz="1200" dirty="0">
                <a:latin typeface="+mn-lt"/>
              </a:rPr>
              <a:t> </a:t>
            </a:r>
            <a:r>
              <a:rPr lang="en-GB" sz="1200" i="1" dirty="0">
                <a:latin typeface="+mn-lt"/>
              </a:rPr>
              <a:t>Proc. AVBPA</a:t>
            </a:r>
            <a:r>
              <a:rPr lang="en-GB" sz="1200" dirty="0">
                <a:latin typeface="+mn-lt"/>
              </a:rPr>
              <a:t>, 1997</a:t>
            </a:r>
          </a:p>
          <a:p>
            <a:pPr marL="457200" indent="-298450">
              <a:lnSpc>
                <a:spcPts val="1600"/>
              </a:lnSpc>
              <a:spcAft>
                <a:spcPts val="300"/>
              </a:spcAft>
              <a:buClr>
                <a:schemeClr val="tx1"/>
              </a:buClr>
              <a:buSzPct val="100000"/>
              <a:buFontTx/>
              <a:buAutoNum type="arabicPeriod"/>
            </a:pPr>
            <a:r>
              <a:rPr lang="en-GB" sz="1200" dirty="0">
                <a:latin typeface="+mn-lt"/>
                <a:hlinkClick r:id="rId5"/>
              </a:rPr>
              <a:t>The </a:t>
            </a:r>
            <a:r>
              <a:rPr lang="en-GB" sz="1200" dirty="0" err="1">
                <a:latin typeface="+mn-lt"/>
                <a:hlinkClick r:id="rId5"/>
              </a:rPr>
              <a:t>humanid</a:t>
            </a:r>
            <a:r>
              <a:rPr lang="en-GB" sz="1200" dirty="0">
                <a:latin typeface="+mn-lt"/>
                <a:hlinkClick r:id="rId5"/>
              </a:rPr>
              <a:t> gait challenge problem: Data sets, performance, and analysis</a:t>
            </a:r>
            <a:r>
              <a:rPr lang="en-GB" sz="1200" dirty="0">
                <a:latin typeface="+mn-lt"/>
              </a:rPr>
              <a:t>, </a:t>
            </a:r>
            <a:r>
              <a:rPr lang="pt-BR" sz="1200" dirty="0">
                <a:latin typeface="+mn-lt"/>
              </a:rPr>
              <a:t>S Sarkar, PJ Phillips, Z Liu, IR Vega…,  </a:t>
            </a:r>
            <a:r>
              <a:rPr lang="en-GB" sz="1200" i="1" dirty="0">
                <a:latin typeface="+mn-lt"/>
              </a:rPr>
              <a:t>IEEE</a:t>
            </a:r>
            <a:r>
              <a:rPr lang="en-GB" sz="1200" dirty="0">
                <a:latin typeface="+mn-lt"/>
              </a:rPr>
              <a:t> </a:t>
            </a:r>
            <a:r>
              <a:rPr lang="en" sz="1200" i="1" dirty="0">
                <a:solidFill>
                  <a:schemeClr val="tx1"/>
                </a:solidFill>
                <a:latin typeface="+mn-lt"/>
              </a:rPr>
              <a:t>TPAMI</a:t>
            </a:r>
            <a:r>
              <a:rPr lang="en" sz="1200" dirty="0">
                <a:solidFill>
                  <a:schemeClr val="tx1"/>
                </a:solidFill>
                <a:latin typeface="+mn-lt"/>
              </a:rPr>
              <a:t>, </a:t>
            </a:r>
            <a:r>
              <a:rPr lang="en-GB" sz="1200" dirty="0">
                <a:latin typeface="+mn-lt"/>
              </a:rPr>
              <a:t>2005</a:t>
            </a:r>
          </a:p>
          <a:p>
            <a:pPr marL="457200" indent="-298450">
              <a:lnSpc>
                <a:spcPts val="1600"/>
              </a:lnSpc>
              <a:spcAft>
                <a:spcPts val="300"/>
              </a:spcAft>
              <a:buClr>
                <a:schemeClr val="tx1"/>
              </a:buClr>
              <a:buSzPct val="100000"/>
              <a:buFontTx/>
              <a:buAutoNum type="arabicPeriod"/>
            </a:pPr>
            <a:r>
              <a:rPr lang="en-GB" sz="1200" dirty="0">
                <a:latin typeface="+mn-lt"/>
                <a:hlinkClick r:id="rId6"/>
              </a:rPr>
              <a:t>Individual recognition using gait energy image</a:t>
            </a:r>
            <a:r>
              <a:rPr lang="en-GB" sz="1200" dirty="0">
                <a:latin typeface="+mn-lt"/>
              </a:rPr>
              <a:t>, J Han, B Bhanu, </a:t>
            </a:r>
            <a:r>
              <a:rPr lang="en-GB" sz="1200" i="1" dirty="0">
                <a:latin typeface="+mn-lt"/>
              </a:rPr>
              <a:t>IEEE</a:t>
            </a:r>
            <a:r>
              <a:rPr lang="en-GB" sz="1200" dirty="0">
                <a:latin typeface="+mn-lt"/>
              </a:rPr>
              <a:t> </a:t>
            </a:r>
            <a:r>
              <a:rPr lang="en" sz="1200" i="1" dirty="0">
                <a:solidFill>
                  <a:schemeClr val="tx1"/>
                </a:solidFill>
                <a:latin typeface="+mn-lt"/>
              </a:rPr>
              <a:t>TPAMI</a:t>
            </a:r>
            <a:r>
              <a:rPr lang="en" sz="1200" dirty="0">
                <a:solidFill>
                  <a:schemeClr val="tx1"/>
                </a:solidFill>
                <a:latin typeface="+mn-lt"/>
              </a:rPr>
              <a:t>, </a:t>
            </a:r>
            <a:r>
              <a:rPr lang="en-GB" sz="1200" dirty="0">
                <a:latin typeface="+mn-lt"/>
              </a:rPr>
              <a:t>2005</a:t>
            </a:r>
          </a:p>
          <a:p>
            <a:pPr marL="457200" indent="-298450">
              <a:lnSpc>
                <a:spcPts val="1600"/>
              </a:lnSpc>
              <a:spcAft>
                <a:spcPts val="300"/>
              </a:spcAft>
              <a:buClr>
                <a:schemeClr val="tx1"/>
              </a:buClr>
              <a:buSzPct val="100000"/>
              <a:buFontTx/>
              <a:buAutoNum type="arabicPeriod"/>
            </a:pPr>
            <a:r>
              <a:rPr lang="en-GB" sz="1200" dirty="0">
                <a:latin typeface="+mn-lt"/>
                <a:hlinkClick r:id="rId3"/>
              </a:rPr>
              <a:t>Human identification based on gait,</a:t>
            </a:r>
            <a:r>
              <a:rPr lang="en-GB" sz="1200" dirty="0">
                <a:latin typeface="+mn-lt"/>
              </a:rPr>
              <a:t> MS Nixon, T Tan, R Chellappa, Springer, 2005</a:t>
            </a:r>
          </a:p>
          <a:p>
            <a:pPr marL="457200" indent="-298450">
              <a:lnSpc>
                <a:spcPts val="1600"/>
              </a:lnSpc>
              <a:spcAft>
                <a:spcPts val="300"/>
              </a:spcAft>
              <a:buClr>
                <a:schemeClr val="tx1"/>
              </a:buClr>
              <a:buSzPct val="100000"/>
              <a:buFontTx/>
              <a:buAutoNum type="arabicPeriod"/>
            </a:pPr>
            <a:r>
              <a:rPr lang="en-GB" sz="1200" dirty="0">
                <a:latin typeface="+mn-lt"/>
                <a:hlinkClick r:id="rId7"/>
              </a:rPr>
              <a:t>The OU-ISIR gait database comprising the large population dataset and performance evaluation of gait recognition</a:t>
            </a:r>
            <a:r>
              <a:rPr lang="en-GB" sz="1200" dirty="0">
                <a:latin typeface="+mn-lt"/>
              </a:rPr>
              <a:t>, </a:t>
            </a:r>
            <a:r>
              <a:rPr lang="es-ES" sz="1200" dirty="0">
                <a:latin typeface="+mn-lt"/>
              </a:rPr>
              <a:t>M </a:t>
            </a:r>
            <a:r>
              <a:rPr lang="es-ES" sz="1200" dirty="0" err="1">
                <a:latin typeface="+mn-lt"/>
              </a:rPr>
              <a:t>Okumura</a:t>
            </a:r>
            <a:r>
              <a:rPr lang="es-ES" sz="1200" dirty="0">
                <a:latin typeface="+mn-lt"/>
              </a:rPr>
              <a:t>, Y Makihara, Y Yagi</a:t>
            </a:r>
            <a:r>
              <a:rPr lang="en-GB" sz="1200" dirty="0">
                <a:latin typeface="+mn-lt"/>
              </a:rPr>
              <a:t>,</a:t>
            </a:r>
            <a:r>
              <a:rPr lang="en" sz="1200" i="1" dirty="0">
                <a:solidFill>
                  <a:schemeClr val="tx1"/>
                </a:solidFill>
                <a:latin typeface="+mn-lt"/>
              </a:rPr>
              <a:t> IEEE T</a:t>
            </a:r>
            <a:r>
              <a:rPr lang="en-GB" sz="1200" i="1" dirty="0">
                <a:solidFill>
                  <a:schemeClr val="tx1"/>
                </a:solidFill>
                <a:latin typeface="+mn-lt"/>
              </a:rPr>
              <a:t>IFS </a:t>
            </a:r>
            <a:r>
              <a:rPr lang="en-GB" sz="1200" dirty="0">
                <a:solidFill>
                  <a:schemeClr val="tx1"/>
                </a:solidFill>
                <a:latin typeface="+mn-lt"/>
              </a:rPr>
              <a:t>2</a:t>
            </a:r>
            <a:r>
              <a:rPr lang="en-GB" sz="1200" dirty="0">
                <a:latin typeface="+mn-lt"/>
              </a:rPr>
              <a:t>012</a:t>
            </a:r>
          </a:p>
          <a:p>
            <a:pPr marL="457200" indent="-298450">
              <a:lnSpc>
                <a:spcPts val="1600"/>
              </a:lnSpc>
              <a:spcAft>
                <a:spcPts val="300"/>
              </a:spcAft>
              <a:buClr>
                <a:schemeClr val="tx1"/>
              </a:buClr>
              <a:buSzPct val="100000"/>
              <a:buFontTx/>
              <a:buAutoNum type="arabicPeriod"/>
            </a:pPr>
            <a:r>
              <a:rPr lang="en-GB" sz="1200" dirty="0">
                <a:latin typeface="+mn-lt"/>
                <a:hlinkClick r:id="rId8"/>
              </a:rPr>
              <a:t>Biometric recognition by gait: A survey of modalities and features</a:t>
            </a:r>
            <a:r>
              <a:rPr lang="en-GB" sz="1200" dirty="0">
                <a:latin typeface="+mn-lt"/>
              </a:rPr>
              <a:t>, P Connor, A Ross, </a:t>
            </a:r>
            <a:r>
              <a:rPr lang="en-GB" sz="1200" i="1" dirty="0">
                <a:latin typeface="+mn-lt"/>
              </a:rPr>
              <a:t>Computer Vision and Image Understanding</a:t>
            </a:r>
            <a:r>
              <a:rPr lang="en-GB" sz="1200" dirty="0">
                <a:latin typeface="+mn-lt"/>
              </a:rPr>
              <a:t>, 2018</a:t>
            </a:r>
          </a:p>
          <a:p>
            <a:pPr marL="457200" indent="-298450">
              <a:lnSpc>
                <a:spcPts val="1600"/>
              </a:lnSpc>
              <a:spcAft>
                <a:spcPts val="300"/>
              </a:spcAft>
              <a:buClr>
                <a:schemeClr val="tx1"/>
              </a:buClr>
              <a:buSzPct val="100000"/>
              <a:buFontTx/>
              <a:buAutoNum type="arabicPeriod"/>
            </a:pPr>
            <a:r>
              <a:rPr lang="en-GB" sz="1200" dirty="0">
                <a:latin typeface="+mn-lt"/>
                <a:hlinkClick r:id="rId3"/>
              </a:rPr>
              <a:t>Demographic analysis from biometric data: Achievements, challenges, and new frontiers</a:t>
            </a:r>
            <a:r>
              <a:rPr lang="en-GB" sz="1200" dirty="0">
                <a:latin typeface="+mn-lt"/>
              </a:rPr>
              <a:t> Y Sun, M Zhang, Z Sun, T Tan, </a:t>
            </a:r>
            <a:r>
              <a:rPr lang="en" sz="1200" i="1" dirty="0">
                <a:solidFill>
                  <a:schemeClr val="tx1"/>
                </a:solidFill>
                <a:latin typeface="+mn-lt"/>
              </a:rPr>
              <a:t>IEEE TPAMI </a:t>
            </a:r>
            <a:r>
              <a:rPr lang="en" sz="1200" dirty="0">
                <a:solidFill>
                  <a:schemeClr val="tx1"/>
                </a:solidFill>
                <a:latin typeface="+mn-lt"/>
              </a:rPr>
              <a:t>2018</a:t>
            </a:r>
          </a:p>
          <a:p>
            <a:pPr marL="457200" indent="-298450">
              <a:lnSpc>
                <a:spcPts val="1600"/>
              </a:lnSpc>
              <a:spcAft>
                <a:spcPts val="300"/>
              </a:spcAft>
              <a:buClr>
                <a:schemeClr val="tx1"/>
              </a:buClr>
              <a:buSzPct val="100000"/>
              <a:buFontTx/>
              <a:buAutoNum type="arabicPeriod"/>
            </a:pPr>
            <a:r>
              <a:rPr lang="en-GB" sz="1200" dirty="0">
                <a:latin typeface="+mn-lt"/>
                <a:hlinkClick r:id="rId9"/>
              </a:rPr>
              <a:t>A comprehensive study on gait biometrics using a joint CNN-based method</a:t>
            </a:r>
            <a:r>
              <a:rPr lang="en-GB" sz="1200" dirty="0">
                <a:latin typeface="+mn-lt"/>
              </a:rPr>
              <a:t>, </a:t>
            </a:r>
            <a:r>
              <a:rPr lang="nl-NL" sz="1200" dirty="0">
                <a:latin typeface="+mn-lt"/>
              </a:rPr>
              <a:t>Y Zhang, Y Huang, L Wang, S Yu</a:t>
            </a:r>
            <a:r>
              <a:rPr lang="en-GB" sz="1200" dirty="0">
                <a:latin typeface="+mn-lt"/>
              </a:rPr>
              <a:t>, </a:t>
            </a:r>
            <a:r>
              <a:rPr lang="en-GB" sz="1200" i="1" dirty="0">
                <a:latin typeface="+mn-lt"/>
              </a:rPr>
              <a:t>Pattern Recognition</a:t>
            </a:r>
            <a:r>
              <a:rPr lang="en-GB" sz="1200" dirty="0">
                <a:latin typeface="+mn-lt"/>
              </a:rPr>
              <a:t>, 2019 </a:t>
            </a:r>
          </a:p>
          <a:p>
            <a:pPr marL="457200" indent="-298450">
              <a:lnSpc>
                <a:spcPts val="1600"/>
              </a:lnSpc>
              <a:spcAft>
                <a:spcPts val="300"/>
              </a:spcAft>
              <a:buClr>
                <a:schemeClr val="tx1"/>
              </a:buClr>
              <a:buSzPct val="100000"/>
              <a:buFontTx/>
              <a:buAutoNum type="arabicPeriod"/>
            </a:pPr>
            <a:r>
              <a:rPr lang="en-GB" sz="1200" dirty="0">
                <a:latin typeface="+mn-lt"/>
                <a:hlinkClick r:id="rId10"/>
              </a:rPr>
              <a:t>On learning disentangled representations for gait recognition</a:t>
            </a:r>
            <a:r>
              <a:rPr lang="en-GB" sz="1200" b="1" dirty="0">
                <a:latin typeface="+mn-lt"/>
              </a:rPr>
              <a:t>, </a:t>
            </a:r>
            <a:r>
              <a:rPr lang="en-GB" sz="1200" dirty="0">
                <a:latin typeface="+mn-lt"/>
              </a:rPr>
              <a:t>Z Zhang, L Tran, F Liu, X Liu… </a:t>
            </a:r>
            <a:r>
              <a:rPr lang="en-GB" sz="1200" i="1" dirty="0">
                <a:latin typeface="+mn-lt"/>
              </a:rPr>
              <a:t> IEEE TPAMI</a:t>
            </a:r>
            <a:r>
              <a:rPr lang="en-GB" sz="1200" dirty="0">
                <a:latin typeface="+mn-lt"/>
              </a:rPr>
              <a:t>, 2019</a:t>
            </a:r>
          </a:p>
          <a:p>
            <a:pPr marL="457200" indent="-298450">
              <a:lnSpc>
                <a:spcPts val="1600"/>
              </a:lnSpc>
              <a:spcAft>
                <a:spcPts val="300"/>
              </a:spcAft>
              <a:buClr>
                <a:schemeClr val="tx1"/>
              </a:buClr>
              <a:buSzPct val="100000"/>
              <a:buFontTx/>
              <a:buAutoNum type="arabicPeriod"/>
            </a:pPr>
            <a:r>
              <a:rPr lang="en-GB" sz="1200" dirty="0">
                <a:latin typeface="+mn-lt"/>
                <a:hlinkClick r:id="rId11"/>
              </a:rPr>
              <a:t>Kinship Verification From Gait?</a:t>
            </a:r>
            <a:r>
              <a:rPr lang="en-GB" sz="1200" dirty="0">
                <a:latin typeface="+mn-lt"/>
              </a:rPr>
              <a:t>, SE </a:t>
            </a:r>
            <a:r>
              <a:rPr lang="en-GB" sz="1200" dirty="0" err="1">
                <a:latin typeface="+mn-lt"/>
              </a:rPr>
              <a:t>Bekhouche</a:t>
            </a:r>
            <a:r>
              <a:rPr lang="en-GB" sz="1200" dirty="0">
                <a:latin typeface="+mn-lt"/>
              </a:rPr>
              <a:t>, A </a:t>
            </a:r>
            <a:r>
              <a:rPr lang="en-GB" sz="1200" dirty="0" err="1">
                <a:latin typeface="+mn-lt"/>
              </a:rPr>
              <a:t>Chergui</a:t>
            </a:r>
            <a:r>
              <a:rPr lang="en-GB" sz="1200" dirty="0">
                <a:latin typeface="+mn-lt"/>
              </a:rPr>
              <a:t>, A Hadid… </a:t>
            </a:r>
            <a:r>
              <a:rPr lang="en-GB" sz="1200" i="1" dirty="0">
                <a:latin typeface="+mn-lt"/>
              </a:rPr>
              <a:t> Proc. IEEE ICIP</a:t>
            </a:r>
            <a:r>
              <a:rPr lang="en-GB" sz="1200" dirty="0">
                <a:latin typeface="+mn-lt"/>
              </a:rPr>
              <a:t>, 2020 </a:t>
            </a:r>
          </a:p>
          <a:p>
            <a:pPr algn="ctr">
              <a:lnSpc>
                <a:spcPct val="115000"/>
              </a:lnSpc>
              <a:spcBef>
                <a:spcPts val="1400"/>
              </a:spcBef>
              <a:spcAft>
                <a:spcPts val="400"/>
              </a:spcAft>
            </a:pPr>
            <a:r>
              <a:rPr lang="en-GB" sz="2000" dirty="0">
                <a:solidFill>
                  <a:schemeClr val="dk1"/>
                </a:solidFill>
                <a:latin typeface="+mn-lt"/>
                <a:ea typeface="Calibri"/>
                <a:cs typeface="Calibri"/>
                <a:sym typeface="Calibri"/>
              </a:rPr>
              <a:t>Apologies if your own technique is missing, or your favourite. There are many more.</a:t>
            </a:r>
            <a:endParaRPr sz="2000" dirty="0">
              <a:latin typeface="+mn-lt"/>
            </a:endParaRPr>
          </a:p>
          <a:p>
            <a:pPr lvl="0" rtl="0">
              <a:lnSpc>
                <a:spcPct val="115000"/>
              </a:lnSpc>
              <a:spcBef>
                <a:spcPts val="1400"/>
              </a:spcBef>
              <a:spcAft>
                <a:spcPts val="400"/>
              </a:spcAft>
              <a:buNone/>
            </a:pPr>
            <a:endParaRPr sz="1200" dirty="0"/>
          </a:p>
        </p:txBody>
      </p:sp>
      <p:sp>
        <p:nvSpPr>
          <p:cNvPr id="3061" name="Shape 3061"/>
          <p:cNvSpPr txBox="1"/>
          <p:nvPr/>
        </p:nvSpPr>
        <p:spPr>
          <a:xfrm>
            <a:off x="761225" y="0"/>
            <a:ext cx="7194600" cy="773080"/>
          </a:xfrm>
          <a:prstGeom prst="rect">
            <a:avLst/>
          </a:prstGeom>
          <a:noFill/>
          <a:ln>
            <a:noFill/>
          </a:ln>
        </p:spPr>
        <p:txBody>
          <a:bodyPr lIns="68575" tIns="34275" rIns="68575" bIns="34275" anchor="ctr" anchorCtr="0">
            <a:noAutofit/>
          </a:bodyPr>
          <a:lstStyle/>
          <a:p>
            <a:pPr lvl="0" algn="ctr" rtl="0">
              <a:lnSpc>
                <a:spcPct val="90000"/>
              </a:lnSpc>
              <a:spcBef>
                <a:spcPts val="0"/>
              </a:spcBef>
              <a:buClr>
                <a:srgbClr val="000000"/>
              </a:buClr>
              <a:buSzPct val="45833"/>
              <a:buFont typeface="Arial"/>
              <a:buNone/>
            </a:pPr>
            <a:r>
              <a:rPr lang="en-GB" sz="2800" dirty="0">
                <a:solidFill>
                  <a:schemeClr val="dk1"/>
                </a:solidFill>
                <a:latin typeface="Calibri"/>
                <a:ea typeface="Calibri"/>
                <a:cs typeface="Calibri"/>
                <a:sym typeface="Calibri"/>
              </a:rPr>
              <a:t>Selection of </a:t>
            </a:r>
            <a:r>
              <a:rPr lang="en" sz="2800" dirty="0">
                <a:solidFill>
                  <a:schemeClr val="dk1"/>
                </a:solidFill>
                <a:latin typeface="Calibri"/>
                <a:ea typeface="Calibri"/>
                <a:cs typeface="Calibri"/>
                <a:sym typeface="Calibri"/>
              </a:rPr>
              <a:t>further reading </a:t>
            </a:r>
          </a:p>
        </p:txBody>
      </p:sp>
      <p:cxnSp>
        <p:nvCxnSpPr>
          <p:cNvPr id="5" name="Shape 1835">
            <a:extLst>
              <a:ext uri="{FF2B5EF4-FFF2-40B4-BE49-F238E27FC236}">
                <a16:creationId xmlns:a16="http://schemas.microsoft.com/office/drawing/2014/main" id="{67B485F0-9330-4654-813B-22683A087EF4}"/>
              </a:ext>
            </a:extLst>
          </p:cNvPr>
          <p:cNvCxnSpPr/>
          <p:nvPr/>
        </p:nvCxnSpPr>
        <p:spPr>
          <a:xfrm>
            <a:off x="292950" y="637775"/>
            <a:ext cx="8558099" cy="0"/>
          </a:xfrm>
          <a:prstGeom prst="straightConnector1">
            <a:avLst/>
          </a:prstGeom>
          <a:noFill/>
          <a:ln w="9525" cap="flat" cmpd="sng">
            <a:solidFill>
              <a:schemeClr val="dk1"/>
            </a:solidFill>
            <a:prstDash val="solid"/>
            <a:miter/>
            <a:headEnd type="none" w="med" len="med"/>
            <a:tailEnd type="none" w="med" len="med"/>
          </a:ln>
        </p:spPr>
      </p:cxnSp>
    </p:spTree>
    <p:extLst>
      <p:ext uri="{BB962C8B-B14F-4D97-AF65-F5344CB8AC3E}">
        <p14:creationId xmlns:p14="http://schemas.microsoft.com/office/powerpoint/2010/main" val="372458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47"/>
        <p:cNvGrpSpPr/>
        <p:nvPr/>
      </p:nvGrpSpPr>
      <p:grpSpPr>
        <a:xfrm>
          <a:off x="0" y="0"/>
          <a:ext cx="0" cy="0"/>
          <a:chOff x="0" y="0"/>
          <a:chExt cx="0" cy="0"/>
        </a:xfrm>
      </p:grpSpPr>
      <p:sp>
        <p:nvSpPr>
          <p:cNvPr id="2348" name="Shape 2348"/>
          <p:cNvSpPr txBox="1"/>
          <p:nvPr/>
        </p:nvSpPr>
        <p:spPr>
          <a:xfrm>
            <a:off x="761225" y="0"/>
            <a:ext cx="7194600" cy="8574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spcAft>
                <a:spcPts val="0"/>
              </a:spcAft>
              <a:buClr>
                <a:schemeClr val="dk1"/>
              </a:buClr>
              <a:buSzPct val="25000"/>
              <a:buFont typeface="Calibri"/>
              <a:buNone/>
            </a:pPr>
            <a:r>
              <a:rPr lang="en" sz="2700" dirty="0">
                <a:solidFill>
                  <a:schemeClr val="dk1"/>
                </a:solidFill>
                <a:latin typeface="Calibri"/>
                <a:ea typeface="Calibri"/>
                <a:cs typeface="Calibri"/>
                <a:sym typeface="Calibri"/>
              </a:rPr>
              <a:t>And thanks to ….</a:t>
            </a:r>
          </a:p>
        </p:txBody>
      </p:sp>
      <p:cxnSp>
        <p:nvCxnSpPr>
          <p:cNvPr id="2349" name="Shape 2349"/>
          <p:cNvCxnSpPr/>
          <p:nvPr/>
        </p:nvCxnSpPr>
        <p:spPr>
          <a:xfrm>
            <a:off x="292892" y="676970"/>
            <a:ext cx="8558100" cy="0"/>
          </a:xfrm>
          <a:prstGeom prst="straightConnector1">
            <a:avLst/>
          </a:prstGeom>
          <a:noFill/>
          <a:ln w="9525" cap="flat" cmpd="sng">
            <a:solidFill>
              <a:schemeClr val="dk1"/>
            </a:solidFill>
            <a:prstDash val="solid"/>
            <a:miter/>
            <a:headEnd type="none" w="med" len="med"/>
            <a:tailEnd type="none" w="med" len="med"/>
          </a:ln>
        </p:spPr>
      </p:cxnSp>
      <p:sp>
        <p:nvSpPr>
          <p:cNvPr id="2350" name="Shape 2350"/>
          <p:cNvSpPr txBox="1"/>
          <p:nvPr/>
        </p:nvSpPr>
        <p:spPr>
          <a:xfrm>
            <a:off x="292892" y="678138"/>
            <a:ext cx="8455634" cy="4189200"/>
          </a:xfrm>
          <a:prstGeom prst="rect">
            <a:avLst/>
          </a:prstGeom>
          <a:noFill/>
          <a:ln>
            <a:noFill/>
          </a:ln>
        </p:spPr>
        <p:txBody>
          <a:bodyPr lIns="91425" tIns="91425" rIns="91425" bIns="91425" anchor="t" anchorCtr="0">
            <a:noAutofit/>
          </a:bodyPr>
          <a:lstStyle/>
          <a:p>
            <a:pPr lvl="0" rtl="0">
              <a:lnSpc>
                <a:spcPct val="130000"/>
              </a:lnSpc>
              <a:spcBef>
                <a:spcPts val="800"/>
              </a:spcBef>
              <a:buClr>
                <a:schemeClr val="dk1"/>
              </a:buClr>
              <a:buSzPct val="84615"/>
              <a:buFont typeface="Arial"/>
              <a:buNone/>
            </a:pPr>
            <a:r>
              <a:rPr lang="en" sz="1300" dirty="0">
                <a:solidFill>
                  <a:schemeClr val="dk1"/>
                </a:solidFill>
                <a:latin typeface="Calibri"/>
                <a:ea typeface="Calibri"/>
                <a:cs typeface="Calibri"/>
                <a:sym typeface="Calibri"/>
              </a:rPr>
              <a:t>Dr John Carter, Dr Sasan Mahmoodi, Dr Jon Hare</a:t>
            </a:r>
          </a:p>
          <a:p>
            <a:pPr lvl="0">
              <a:lnSpc>
                <a:spcPct val="130000"/>
              </a:lnSpc>
              <a:spcBef>
                <a:spcPts val="800"/>
              </a:spcBef>
              <a:buClr>
                <a:schemeClr val="dk1"/>
              </a:buClr>
              <a:buSzPct val="84615"/>
            </a:pPr>
            <a:r>
              <a:rPr lang="en" sz="1300" dirty="0">
                <a:solidFill>
                  <a:schemeClr val="dk1"/>
                </a:solidFill>
                <a:latin typeface="Calibri"/>
                <a:ea typeface="Calibri"/>
                <a:cs typeface="Calibri"/>
                <a:sym typeface="Calibri"/>
              </a:rPr>
              <a:t>Dr Hani Muammar, Dr Adrian Evans, Prof. Xiaoguang Jia, Prof Yan Chen, Prof Steve Gunn, Dr Colin Davies, Dr Mark Jones, Dr Alberto  Aguado, Dr David Cunado, Dr Jason Nash, Prof Ping Huang, Dr David Benn, Dr Liang Ng, Dr Mark Toller, Dr John Manslow, Dr Mike Grant, Dr Jamie Shutler, Dr Karl Sharman, Prof Andrew Tatem, Layla Gordon, Dr Richard French, Dr Vijay Laxmi, Dr James Hayfron-Acquah, Dr Chew-Yean Yam, Dr Yalin Zheng, Dr Jeff Foster, Dr Jang Hee Yoo, Dr Nick Spencer, Dr Stuart Prismall, Wan Mohd.-Isa, Dr Peter Myerscough, Dr Richard Evans, Dr Stuart Mowbray, Dr Rob Boston, Dr Ahmad Al-Mazeed, Prof Peter Gething, Dr Dave Wagg, Dr Alex Bazin, Dr Mike Jewell,  Dr Lee Middleton, Dr Galina Veres, Dr Imed Bouchrika, Dr Xin Liu, Dr Cem Direkoglu, Hidayah Rahmalan, Dr Banafshe Arbab-Zavar, Dr Baofeng Guo,  Dr Sina Samangooei, Dr Michaela Goffredo ,  Dr Daniel Thorpe, Dr Richard Seely, Dr John Bustard, Dr Alastair Cummings, Dr Muayed Al-Huseiny, Dr Mina Ibrahim, Dr Darko Matovski, Dr Gunawan Ariyanto, Dr Sung-Uk Jung, Dr Richard Lowe,  Dr Dan Reid, Dr George Cushen, Dr Ben Waller, Dr Nick Udell, Dr Anas Abuzaina, Dr Thamer Alathari, Dr Musab Sahrim, Dr Ah Reum Oh, Dr Tim Matthews, Dr Emad Jaha, Dr Peter Forrest, Dr Jaime Lomeli, Dr Dan Martinho-Corbishley, Dr Bingchen Guo, Dr Jung Sun, Dr Nawaf Almudhahka, Tom Ladyman, Dr Wenshu Zheng, Di Meng, Moneera </a:t>
            </a:r>
            <a:r>
              <a:rPr lang="en-GB" sz="1300" dirty="0" err="1">
                <a:solidFill>
                  <a:schemeClr val="dk1"/>
                </a:solidFill>
                <a:latin typeface="Calibri"/>
                <a:ea typeface="Calibri"/>
                <a:cs typeface="Calibri"/>
                <a:sym typeface="Calibri"/>
              </a:rPr>
              <a:t>Alnamnakani</a:t>
            </a:r>
            <a:endParaRPr lang="en" sz="1300" dirty="0">
              <a:solidFill>
                <a:schemeClr val="dk1"/>
              </a:solidFill>
              <a:latin typeface="Calibri"/>
              <a:ea typeface="Calibri"/>
              <a:cs typeface="Calibri"/>
              <a:sym typeface="Calibri"/>
            </a:endParaRPr>
          </a:p>
          <a:p>
            <a:pPr lvl="0" rtl="0">
              <a:lnSpc>
                <a:spcPct val="130000"/>
              </a:lnSpc>
              <a:spcBef>
                <a:spcPts val="800"/>
              </a:spcBef>
              <a:buClr>
                <a:schemeClr val="dk1"/>
              </a:buClr>
              <a:buSzPct val="73333"/>
              <a:buFont typeface="Arial"/>
              <a:buNone/>
            </a:pPr>
            <a:r>
              <a:rPr lang="en" sz="1500" b="1" dirty="0">
                <a:solidFill>
                  <a:schemeClr val="dk1"/>
                </a:solidFill>
                <a:latin typeface="Calibri"/>
                <a:ea typeface="Calibri"/>
                <a:cs typeface="Calibri"/>
                <a:sym typeface="Calibri"/>
              </a:rPr>
              <a:t>Sponsors: EPSRC, Home Office, MoD (GD), DARPA, ARL, EU</a:t>
            </a:r>
          </a:p>
          <a:p>
            <a:pPr lvl="0">
              <a:spcBef>
                <a:spcPts val="0"/>
              </a:spcBef>
              <a:buNone/>
            </a:pPr>
            <a:endParaRPr dirty="0"/>
          </a:p>
        </p:txBody>
      </p:sp>
    </p:spTree>
    <p:extLst>
      <p:ext uri="{BB962C8B-B14F-4D97-AF65-F5344CB8AC3E}">
        <p14:creationId xmlns:p14="http://schemas.microsoft.com/office/powerpoint/2010/main" val="2328751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5F6C6299-C2D5-4D72-9A45-0D86B5281C93}"/>
              </a:ext>
            </a:extLst>
          </p:cNvPr>
          <p:cNvSpPr txBox="1">
            <a:spLocks noChangeArrowheads="1"/>
          </p:cNvSpPr>
          <p:nvPr/>
        </p:nvSpPr>
        <p:spPr bwMode="auto">
          <a:xfrm>
            <a:off x="615950" y="4150643"/>
            <a:ext cx="7912100" cy="707886"/>
          </a:xfrm>
          <a:prstGeom prst="rect">
            <a:avLst/>
          </a:prstGeom>
          <a:noFill/>
          <a:ln w="9525">
            <a:noFill/>
            <a:miter lim="800000"/>
            <a:headEnd/>
            <a:tailEnd/>
          </a:ln>
        </p:spPr>
        <p:txBody>
          <a:bodyPr>
            <a:spAutoFit/>
          </a:bodyPr>
          <a:lstStyle/>
          <a:p>
            <a:pPr algn="ctr">
              <a:spcBef>
                <a:spcPct val="50000"/>
              </a:spcBef>
            </a:pPr>
            <a:r>
              <a:rPr lang="en-US" sz="2000" dirty="0">
                <a:solidFill>
                  <a:schemeClr val="bg2"/>
                </a:solidFill>
                <a:latin typeface="Arial" pitchFamily="34" charset="0"/>
                <a:cs typeface="Arial" pitchFamily="34" charset="0"/>
              </a:rPr>
              <a:t>As a biometric, </a:t>
            </a:r>
            <a:r>
              <a:rPr lang="en-US" sz="2000" dirty="0">
                <a:solidFill>
                  <a:srgbClr val="0000FF"/>
                </a:solidFill>
                <a:latin typeface="Arial" pitchFamily="34" charset="0"/>
                <a:cs typeface="Arial" pitchFamily="34" charset="0"/>
              </a:rPr>
              <a:t>gait</a:t>
            </a:r>
            <a:r>
              <a:rPr lang="en-US" sz="2000" dirty="0">
                <a:solidFill>
                  <a:schemeClr val="bg2"/>
                </a:solidFill>
                <a:latin typeface="Arial" pitchFamily="34" charset="0"/>
                <a:cs typeface="Arial" pitchFamily="34" charset="0"/>
              </a:rPr>
              <a:t> is available at a </a:t>
            </a:r>
            <a:r>
              <a:rPr lang="en-US" sz="2000" dirty="0">
                <a:solidFill>
                  <a:srgbClr val="0000FF"/>
                </a:solidFill>
                <a:latin typeface="Arial" pitchFamily="34" charset="0"/>
                <a:cs typeface="Arial" pitchFamily="34" charset="0"/>
              </a:rPr>
              <a:t>distance</a:t>
            </a:r>
            <a:r>
              <a:rPr lang="en-US" sz="2000" dirty="0">
                <a:solidFill>
                  <a:schemeClr val="bg2"/>
                </a:solidFill>
                <a:latin typeface="Arial" pitchFamily="34" charset="0"/>
                <a:cs typeface="Arial" pitchFamily="34" charset="0"/>
              </a:rPr>
              <a:t> when other biometrics are obscured or at too </a:t>
            </a:r>
            <a:r>
              <a:rPr lang="en-US" sz="2000" dirty="0">
                <a:solidFill>
                  <a:srgbClr val="0000FF"/>
                </a:solidFill>
                <a:latin typeface="Arial" pitchFamily="34" charset="0"/>
                <a:cs typeface="Arial" pitchFamily="34" charset="0"/>
              </a:rPr>
              <a:t>low resolution</a:t>
            </a:r>
          </a:p>
        </p:txBody>
      </p:sp>
      <p:pic>
        <p:nvPicPr>
          <p:cNvPr id="5" name="Picture 8" descr="ABC">
            <a:hlinkClick r:id="rId3" action="ppaction://program"/>
            <a:extLst>
              <a:ext uri="{FF2B5EF4-FFF2-40B4-BE49-F238E27FC236}">
                <a16:creationId xmlns:a16="http://schemas.microsoft.com/office/drawing/2014/main" id="{9E0E20C3-7BB3-4469-B596-75E135AC26EC}"/>
              </a:ext>
            </a:extLst>
          </p:cNvPr>
          <p:cNvPicPr>
            <a:picLocks noChangeAspect="1" noChangeArrowheads="1"/>
          </p:cNvPicPr>
          <p:nvPr/>
        </p:nvPicPr>
        <p:blipFill>
          <a:blip r:embed="rId4" cstate="print"/>
          <a:srcRect/>
          <a:stretch>
            <a:fillRect/>
          </a:stretch>
        </p:blipFill>
        <p:spPr bwMode="auto">
          <a:xfrm>
            <a:off x="2719770" y="1171932"/>
            <a:ext cx="3732848" cy="2799635"/>
          </a:xfrm>
          <a:prstGeom prst="rect">
            <a:avLst/>
          </a:prstGeom>
          <a:noFill/>
          <a:ln w="28575">
            <a:solidFill>
              <a:srgbClr val="000000"/>
            </a:solidFill>
            <a:miter lim="800000"/>
            <a:headEnd/>
            <a:tailEnd/>
          </a:ln>
        </p:spPr>
      </p:pic>
      <p:sp>
        <p:nvSpPr>
          <p:cNvPr id="6" name="Shape 648">
            <a:extLst>
              <a:ext uri="{FF2B5EF4-FFF2-40B4-BE49-F238E27FC236}">
                <a16:creationId xmlns:a16="http://schemas.microsoft.com/office/drawing/2014/main" id="{1287191A-FFAC-40F0-9577-BC31A6613C35}"/>
              </a:ext>
            </a:extLst>
          </p:cNvPr>
          <p:cNvSpPr txBox="1"/>
          <p:nvPr/>
        </p:nvSpPr>
        <p:spPr>
          <a:xfrm>
            <a:off x="178019" y="111283"/>
            <a:ext cx="8816351" cy="615619"/>
          </a:xfrm>
          <a:prstGeom prst="rect">
            <a:avLst/>
          </a:prstGeom>
          <a:noFill/>
          <a:ln>
            <a:noFill/>
          </a:ln>
        </p:spPr>
        <p:txBody>
          <a:bodyPr lIns="68575" tIns="34275" rIns="68575" bIns="34275" anchor="ctr" anchorCtr="0">
            <a:noAutofit/>
          </a:bodyPr>
          <a:lstStyle/>
          <a:p>
            <a:pPr lvl="0" algn="ctr">
              <a:lnSpc>
                <a:spcPct val="90000"/>
              </a:lnSpc>
              <a:buClr>
                <a:schemeClr val="dk1"/>
              </a:buClr>
              <a:buSzPct val="25000"/>
            </a:pPr>
            <a:r>
              <a:rPr lang="en-GB" sz="2700" dirty="0"/>
              <a:t>Gait biometrics</a:t>
            </a:r>
            <a:endParaRPr lang="en" sz="2700" dirty="0">
              <a:solidFill>
                <a:schemeClr val="dk1"/>
              </a:solidFill>
              <a:latin typeface="Calibri"/>
              <a:ea typeface="Calibri"/>
              <a:cs typeface="Calibri"/>
              <a:sym typeface="Calibri"/>
            </a:endParaRPr>
          </a:p>
        </p:txBody>
      </p:sp>
      <p:cxnSp>
        <p:nvCxnSpPr>
          <p:cNvPr id="7" name="Shape 649">
            <a:extLst>
              <a:ext uri="{FF2B5EF4-FFF2-40B4-BE49-F238E27FC236}">
                <a16:creationId xmlns:a16="http://schemas.microsoft.com/office/drawing/2014/main" id="{7F8E4C30-A913-4AAD-88DD-571AFF538E58}"/>
              </a:ext>
            </a:extLst>
          </p:cNvPr>
          <p:cNvCxnSpPr/>
          <p:nvPr/>
        </p:nvCxnSpPr>
        <p:spPr>
          <a:xfrm>
            <a:off x="292950" y="638914"/>
            <a:ext cx="8558100" cy="0"/>
          </a:xfrm>
          <a:prstGeom prst="straightConnector1">
            <a:avLst/>
          </a:prstGeom>
          <a:noFill/>
          <a:ln w="9525" cap="flat" cmpd="sng">
            <a:solidFill>
              <a:schemeClr val="dk1"/>
            </a:solidFill>
            <a:prstDash val="solid"/>
            <a:miter/>
            <a:headEnd type="none" w="med" len="med"/>
            <a:tailEnd type="none" w="med" len="med"/>
          </a:ln>
        </p:spPr>
      </p:cxnSp>
      <p:sp>
        <p:nvSpPr>
          <p:cNvPr id="10" name="Shape 2449">
            <a:extLst>
              <a:ext uri="{FF2B5EF4-FFF2-40B4-BE49-F238E27FC236}">
                <a16:creationId xmlns:a16="http://schemas.microsoft.com/office/drawing/2014/main" id="{45127731-524A-4720-913C-D74B3E885240}"/>
              </a:ext>
            </a:extLst>
          </p:cNvPr>
          <p:cNvSpPr txBox="1"/>
          <p:nvPr/>
        </p:nvSpPr>
        <p:spPr>
          <a:xfrm>
            <a:off x="93150" y="4658946"/>
            <a:ext cx="1768601" cy="391947"/>
          </a:xfrm>
          <a:prstGeom prst="rect">
            <a:avLst/>
          </a:prstGeom>
          <a:solidFill>
            <a:srgbClr val="3333FF"/>
          </a:solidFill>
          <a:ln w="9525" cap="flat" cmpd="sng">
            <a:solidFill>
              <a:srgbClr val="000000"/>
            </a:solidFill>
            <a:prstDash val="solid"/>
            <a:miter/>
            <a:headEnd type="none" w="med" len="med"/>
            <a:tailEnd type="none" w="med" len="med"/>
          </a:ln>
        </p:spPr>
        <p:txBody>
          <a:bodyPr lIns="68575" tIns="34275" rIns="68575" bIns="34275" anchor="t" anchorCtr="0">
            <a:noAutofit/>
          </a:bodyPr>
          <a:lstStyle/>
          <a:p>
            <a:pPr lvl="0" algn="ctr">
              <a:buClr>
                <a:srgbClr val="FFFFFF"/>
              </a:buClr>
              <a:buSzPct val="25000"/>
              <a:defRPr/>
            </a:pPr>
            <a:r>
              <a:rPr lang="en-GB" sz="1100" dirty="0">
                <a:solidFill>
                  <a:srgbClr val="FFFFFF"/>
                </a:solidFill>
                <a:latin typeface="Calibri" panose="020F0502020204030204" pitchFamily="34" charset="0"/>
                <a:cs typeface="Calibri" panose="020F0502020204030204" pitchFamily="34" charset="0"/>
              </a:rPr>
              <a:t>ABC News, July 13 2006</a:t>
            </a:r>
          </a:p>
        </p:txBody>
      </p:sp>
    </p:spTree>
    <p:extLst>
      <p:ext uri="{BB962C8B-B14F-4D97-AF65-F5344CB8AC3E}">
        <p14:creationId xmlns:p14="http://schemas.microsoft.com/office/powerpoint/2010/main" val="1079129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48">
            <a:extLst>
              <a:ext uri="{FF2B5EF4-FFF2-40B4-BE49-F238E27FC236}">
                <a16:creationId xmlns:a16="http://schemas.microsoft.com/office/drawing/2014/main" id="{F9A6DCB4-DE6B-40F4-A11B-20C8F0D4ED10}"/>
              </a:ext>
            </a:extLst>
          </p:cNvPr>
          <p:cNvSpPr txBox="1"/>
          <p:nvPr/>
        </p:nvSpPr>
        <p:spPr>
          <a:xfrm>
            <a:off x="292893" y="67839"/>
            <a:ext cx="3715227" cy="857400"/>
          </a:xfrm>
          <a:prstGeom prst="rect">
            <a:avLst/>
          </a:prstGeom>
          <a:noFill/>
          <a:ln>
            <a:noFill/>
          </a:ln>
        </p:spPr>
        <p:txBody>
          <a:bodyPr lIns="68575" tIns="34275" rIns="68575" bIns="34275" anchor="ctr" anchorCtr="0">
            <a:noAutofit/>
          </a:bodyPr>
          <a:lstStyle/>
          <a:p>
            <a:pPr lvl="0" algn="ctr">
              <a:lnSpc>
                <a:spcPct val="90000"/>
              </a:lnSpc>
              <a:buClr>
                <a:schemeClr val="dk1"/>
              </a:buClr>
              <a:buSzPct val="25000"/>
            </a:pPr>
            <a:r>
              <a:rPr lang="en-GB" sz="2700" dirty="0"/>
              <a:t>2000 years of progress</a:t>
            </a:r>
            <a:endParaRPr lang="en" sz="2700" dirty="0">
              <a:solidFill>
                <a:schemeClr val="dk1"/>
              </a:solidFill>
              <a:latin typeface="Calibri"/>
              <a:ea typeface="Calibri"/>
              <a:cs typeface="Calibri"/>
              <a:sym typeface="Calibri"/>
            </a:endParaRPr>
          </a:p>
        </p:txBody>
      </p:sp>
      <p:cxnSp>
        <p:nvCxnSpPr>
          <p:cNvPr id="3" name="Shape 649">
            <a:extLst>
              <a:ext uri="{FF2B5EF4-FFF2-40B4-BE49-F238E27FC236}">
                <a16:creationId xmlns:a16="http://schemas.microsoft.com/office/drawing/2014/main" id="{00B0CDCE-F6D4-4DFC-8883-6AB9A2F087D6}"/>
              </a:ext>
            </a:extLst>
          </p:cNvPr>
          <p:cNvCxnSpPr>
            <a:cxnSpLocks/>
          </p:cNvCxnSpPr>
          <p:nvPr/>
        </p:nvCxnSpPr>
        <p:spPr>
          <a:xfrm>
            <a:off x="292893" y="780231"/>
            <a:ext cx="3715227" cy="0"/>
          </a:xfrm>
          <a:prstGeom prst="straightConnector1">
            <a:avLst/>
          </a:prstGeom>
          <a:noFill/>
          <a:ln w="9525" cap="flat" cmpd="sng">
            <a:solidFill>
              <a:schemeClr val="dk1"/>
            </a:solidFill>
            <a:prstDash val="solid"/>
            <a:miter/>
            <a:headEnd type="none" w="med" len="med"/>
            <a:tailEnd type="none" w="med" len="med"/>
          </a:ln>
        </p:spPr>
      </p:cxnSp>
      <p:pic>
        <p:nvPicPr>
          <p:cNvPr id="4" name="Picture 3">
            <a:extLst>
              <a:ext uri="{FF2B5EF4-FFF2-40B4-BE49-F238E27FC236}">
                <a16:creationId xmlns:a16="http://schemas.microsoft.com/office/drawing/2014/main" id="{22E8620D-7949-4D77-BDB5-8B162499418D}"/>
              </a:ext>
            </a:extLst>
          </p:cNvPr>
          <p:cNvPicPr>
            <a:picLocks noChangeAspect="1"/>
          </p:cNvPicPr>
          <p:nvPr/>
        </p:nvPicPr>
        <p:blipFill>
          <a:blip r:embed="rId3"/>
          <a:stretch>
            <a:fillRect/>
          </a:stretch>
        </p:blipFill>
        <p:spPr>
          <a:xfrm>
            <a:off x="4402886" y="103075"/>
            <a:ext cx="4055314" cy="4915532"/>
          </a:xfrm>
          <a:prstGeom prst="rect">
            <a:avLst/>
          </a:prstGeom>
        </p:spPr>
      </p:pic>
      <p:sp>
        <p:nvSpPr>
          <p:cNvPr id="6" name="Shape 1819">
            <a:extLst>
              <a:ext uri="{FF2B5EF4-FFF2-40B4-BE49-F238E27FC236}">
                <a16:creationId xmlns:a16="http://schemas.microsoft.com/office/drawing/2014/main" id="{89E1AC9B-C61F-4E27-960B-98F33E10D9F1}"/>
              </a:ext>
            </a:extLst>
          </p:cNvPr>
          <p:cNvSpPr txBox="1"/>
          <p:nvPr/>
        </p:nvSpPr>
        <p:spPr>
          <a:xfrm>
            <a:off x="178020" y="960474"/>
            <a:ext cx="4027483" cy="2338986"/>
          </a:xfrm>
          <a:prstGeom prst="rect">
            <a:avLst/>
          </a:prstGeom>
          <a:noFill/>
          <a:ln>
            <a:noFill/>
          </a:ln>
        </p:spPr>
        <p:txBody>
          <a:bodyPr lIns="68575" tIns="34275" rIns="68575" bIns="34275" anchor="t" anchorCtr="0">
            <a:noAutofit/>
          </a:bodyPr>
          <a:lstStyle/>
          <a:p>
            <a:pPr lvl="0">
              <a:buClr>
                <a:schemeClr val="dk1"/>
              </a:buClr>
              <a:buSzPct val="25000"/>
            </a:pPr>
            <a:r>
              <a:rPr lang="en-GB" sz="2000" dirty="0">
                <a:solidFill>
                  <a:schemeClr val="dk1"/>
                </a:solidFill>
                <a:latin typeface="Calibri"/>
                <a:ea typeface="Calibri"/>
                <a:cs typeface="Calibri"/>
                <a:sym typeface="Calibri"/>
              </a:rPr>
              <a:t>As a biometric, gait is available at a distance when other biometrics are obscured or at too low resolution</a:t>
            </a:r>
          </a:p>
          <a:p>
            <a:pPr marL="0" marR="0" lvl="0" indent="0" rtl="0">
              <a:lnSpc>
                <a:spcPct val="100000"/>
              </a:lnSpc>
              <a:spcBef>
                <a:spcPts val="0"/>
              </a:spcBef>
              <a:spcAft>
                <a:spcPts val="0"/>
              </a:spcAft>
              <a:buClr>
                <a:schemeClr val="dk1"/>
              </a:buClr>
              <a:buSzPct val="25000"/>
              <a:buFont typeface="Calibri"/>
              <a:buNone/>
            </a:pPr>
            <a:endParaRPr lang="en-GB" sz="2000" b="0" i="0" u="none" strike="noStrike" cap="none"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chemeClr val="dk1"/>
              </a:buClr>
              <a:buSzPct val="25000"/>
              <a:buFont typeface="Calibri"/>
              <a:buNone/>
            </a:pPr>
            <a:r>
              <a:rPr lang="en-GB" sz="2000" b="0" i="0" u="none" strike="noStrike" cap="none" dirty="0">
                <a:solidFill>
                  <a:schemeClr val="dk1"/>
                </a:solidFill>
                <a:latin typeface="Calibri"/>
                <a:ea typeface="Calibri"/>
                <a:cs typeface="Calibri"/>
                <a:sym typeface="Calibri"/>
              </a:rPr>
              <a:t>It is now widely accepted that people can be recognised by their gait</a:t>
            </a:r>
          </a:p>
          <a:p>
            <a:pPr marL="0" marR="0" lvl="0" indent="0" rtl="0">
              <a:lnSpc>
                <a:spcPct val="100000"/>
              </a:lnSpc>
              <a:spcBef>
                <a:spcPts val="0"/>
              </a:spcBef>
              <a:spcAft>
                <a:spcPts val="0"/>
              </a:spcAft>
              <a:buClr>
                <a:schemeClr val="dk1"/>
              </a:buClr>
              <a:buSzPct val="25000"/>
              <a:buFont typeface="Calibri"/>
              <a:buNone/>
            </a:pPr>
            <a:endParaRPr lang="en-GB" sz="2000"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chemeClr val="dk1"/>
              </a:buClr>
              <a:buSzPct val="25000"/>
              <a:buFont typeface="Calibri"/>
              <a:buNone/>
            </a:pPr>
            <a:r>
              <a:rPr lang="en-GB" sz="2000" dirty="0">
                <a:solidFill>
                  <a:schemeClr val="dk1"/>
                </a:solidFill>
                <a:latin typeface="Calibri"/>
                <a:ea typeface="Calibri"/>
                <a:cs typeface="Calibri"/>
                <a:sym typeface="Calibri"/>
              </a:rPr>
              <a:t>This is a consequence of desire, need and research, together with technological advance</a:t>
            </a:r>
          </a:p>
          <a:p>
            <a:pPr marL="0" marR="0" lvl="0" indent="0" rtl="0">
              <a:lnSpc>
                <a:spcPct val="100000"/>
              </a:lnSpc>
              <a:spcBef>
                <a:spcPts val="0"/>
              </a:spcBef>
              <a:spcAft>
                <a:spcPts val="0"/>
              </a:spcAft>
              <a:buClr>
                <a:schemeClr val="dk1"/>
              </a:buClr>
              <a:buSzPct val="25000"/>
              <a:buFont typeface="Calibri"/>
              <a:buNone/>
            </a:pPr>
            <a:endParaRPr lang="en-GB" sz="2100"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chemeClr val="dk1"/>
              </a:buClr>
              <a:buSzPct val="25000"/>
              <a:buFont typeface="Calibri"/>
              <a:buNone/>
            </a:pPr>
            <a:endParaRPr lang="en" sz="2100" b="0" i="0" u="none" strike="noStrike" cap="none" dirty="0">
              <a:solidFill>
                <a:schemeClr val="dk1"/>
              </a:solidFill>
              <a:latin typeface="Calibri"/>
              <a:ea typeface="Calibri"/>
              <a:cs typeface="Calibri"/>
              <a:sym typeface="Calibri"/>
            </a:endParaRPr>
          </a:p>
        </p:txBody>
      </p:sp>
      <p:sp>
        <p:nvSpPr>
          <p:cNvPr id="7" name="Shape 537">
            <a:extLst>
              <a:ext uri="{FF2B5EF4-FFF2-40B4-BE49-F238E27FC236}">
                <a16:creationId xmlns:a16="http://schemas.microsoft.com/office/drawing/2014/main" id="{2121DD29-93F1-4DE1-BFD8-5DCD0A3B3818}"/>
              </a:ext>
            </a:extLst>
          </p:cNvPr>
          <p:cNvSpPr txBox="1"/>
          <p:nvPr/>
        </p:nvSpPr>
        <p:spPr>
          <a:xfrm>
            <a:off x="178021" y="4648011"/>
            <a:ext cx="2107980" cy="392414"/>
          </a:xfrm>
          <a:prstGeom prst="rect">
            <a:avLst/>
          </a:prstGeom>
          <a:solidFill>
            <a:srgbClr val="3333FF"/>
          </a:solidFill>
          <a:ln w="9525" cap="flat" cmpd="sng">
            <a:solidFill>
              <a:schemeClr val="tx1"/>
            </a:solidFill>
            <a:prstDash val="solid"/>
            <a:miter/>
            <a:headEnd type="none" w="med" len="med"/>
            <a:tailEnd type="none" w="med" len="med"/>
          </a:ln>
        </p:spPr>
        <p:txBody>
          <a:bodyPr lIns="68575" tIns="34275" rIns="68575" bIns="34275" anchor="t" anchorCtr="0">
            <a:noAutofit/>
          </a:bodyPr>
          <a:lstStyle/>
          <a:p>
            <a:pPr lvl="0" algn="ctr">
              <a:buSzPct val="25000"/>
            </a:pPr>
            <a:r>
              <a:rPr lang="en-GB" sz="1100" dirty="0">
                <a:solidFill>
                  <a:schemeClr val="lt1"/>
                </a:solidFill>
                <a:latin typeface="Calibri"/>
                <a:ea typeface="Calibri"/>
                <a:cs typeface="Calibri"/>
                <a:sym typeface="Calibri"/>
              </a:rPr>
              <a:t>Connor and Ross, Biometric recognition by gait, </a:t>
            </a:r>
            <a:r>
              <a:rPr lang="en-GB" sz="1100" i="1" dirty="0">
                <a:solidFill>
                  <a:schemeClr val="lt1"/>
                </a:solidFill>
                <a:latin typeface="Calibri"/>
                <a:ea typeface="Calibri"/>
                <a:cs typeface="Calibri"/>
                <a:sym typeface="Calibri"/>
              </a:rPr>
              <a:t>CVIU </a:t>
            </a:r>
            <a:r>
              <a:rPr lang="en-GB" sz="1100" dirty="0">
                <a:solidFill>
                  <a:schemeClr val="lt1"/>
                </a:solidFill>
                <a:latin typeface="Calibri"/>
                <a:ea typeface="Calibri"/>
                <a:cs typeface="Calibri"/>
                <a:sym typeface="Calibri"/>
              </a:rPr>
              <a:t>2018 </a:t>
            </a:r>
            <a:endParaRPr lang="en" sz="11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00906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48">
            <a:extLst>
              <a:ext uri="{FF2B5EF4-FFF2-40B4-BE49-F238E27FC236}">
                <a16:creationId xmlns:a16="http://schemas.microsoft.com/office/drawing/2014/main" id="{BE5CE0E7-B90E-4099-8518-88C7288C5A38}"/>
              </a:ext>
            </a:extLst>
          </p:cNvPr>
          <p:cNvSpPr txBox="1"/>
          <p:nvPr/>
        </p:nvSpPr>
        <p:spPr>
          <a:xfrm>
            <a:off x="109302" y="103075"/>
            <a:ext cx="7884448" cy="677155"/>
          </a:xfrm>
          <a:prstGeom prst="rect">
            <a:avLst/>
          </a:prstGeom>
          <a:noFill/>
          <a:ln>
            <a:noFill/>
          </a:ln>
        </p:spPr>
        <p:txBody>
          <a:bodyPr lIns="68575" tIns="34275" rIns="68575" bIns="34275" anchor="ctr" anchorCtr="0">
            <a:noAutofit/>
          </a:bodyPr>
          <a:lstStyle/>
          <a:p>
            <a:pPr lvl="0" algn="ctr">
              <a:lnSpc>
                <a:spcPct val="90000"/>
              </a:lnSpc>
              <a:buClr>
                <a:schemeClr val="dk1"/>
              </a:buClr>
              <a:buSzPct val="25000"/>
            </a:pPr>
            <a:r>
              <a:rPr lang="en-GB" sz="2700" dirty="0" err="1"/>
              <a:t>HiD</a:t>
            </a:r>
            <a:r>
              <a:rPr lang="en-GB" sz="2700" dirty="0"/>
              <a:t> competition, ACCV 2020</a:t>
            </a:r>
            <a:endParaRPr lang="en" sz="2700" dirty="0">
              <a:solidFill>
                <a:schemeClr val="dk1"/>
              </a:solidFill>
              <a:latin typeface="Calibri"/>
              <a:ea typeface="Calibri"/>
              <a:cs typeface="Calibri"/>
              <a:sym typeface="Calibri"/>
            </a:endParaRPr>
          </a:p>
        </p:txBody>
      </p:sp>
      <p:cxnSp>
        <p:nvCxnSpPr>
          <p:cNvPr id="5" name="Shape 649">
            <a:extLst>
              <a:ext uri="{FF2B5EF4-FFF2-40B4-BE49-F238E27FC236}">
                <a16:creationId xmlns:a16="http://schemas.microsoft.com/office/drawing/2014/main" id="{19F6743E-3A45-45A3-B759-77F7E6C4E6B1}"/>
              </a:ext>
            </a:extLst>
          </p:cNvPr>
          <p:cNvCxnSpPr/>
          <p:nvPr/>
        </p:nvCxnSpPr>
        <p:spPr>
          <a:xfrm>
            <a:off x="292950" y="638914"/>
            <a:ext cx="8558100" cy="0"/>
          </a:xfrm>
          <a:prstGeom prst="straightConnector1">
            <a:avLst/>
          </a:prstGeom>
          <a:noFill/>
          <a:ln w="9525" cap="flat" cmpd="sng">
            <a:solidFill>
              <a:schemeClr val="dk1"/>
            </a:solidFill>
            <a:prstDash val="solid"/>
            <a:miter/>
            <a:headEnd type="none" w="med" len="med"/>
            <a:tailEnd type="none" w="med" len="med"/>
          </a:ln>
        </p:spPr>
      </p:cxnSp>
      <p:pic>
        <p:nvPicPr>
          <p:cNvPr id="8" name="Picture 7">
            <a:extLst>
              <a:ext uri="{FF2B5EF4-FFF2-40B4-BE49-F238E27FC236}">
                <a16:creationId xmlns:a16="http://schemas.microsoft.com/office/drawing/2014/main" id="{8036CBA1-3BED-4F93-81F0-B367F35F3503}"/>
              </a:ext>
            </a:extLst>
          </p:cNvPr>
          <p:cNvPicPr>
            <a:picLocks noChangeAspect="1"/>
          </p:cNvPicPr>
          <p:nvPr/>
        </p:nvPicPr>
        <p:blipFill>
          <a:blip r:embed="rId3"/>
          <a:stretch>
            <a:fillRect/>
          </a:stretch>
        </p:blipFill>
        <p:spPr>
          <a:xfrm>
            <a:off x="5492324" y="3364329"/>
            <a:ext cx="3473257" cy="1738556"/>
          </a:xfrm>
          <a:prstGeom prst="rect">
            <a:avLst/>
          </a:prstGeom>
        </p:spPr>
      </p:pic>
      <p:sp>
        <p:nvSpPr>
          <p:cNvPr id="10" name="Rectangle 9">
            <a:extLst>
              <a:ext uri="{FF2B5EF4-FFF2-40B4-BE49-F238E27FC236}">
                <a16:creationId xmlns:a16="http://schemas.microsoft.com/office/drawing/2014/main" id="{95703AE3-A06D-43F0-9128-A43C04CA427F}"/>
              </a:ext>
            </a:extLst>
          </p:cNvPr>
          <p:cNvSpPr/>
          <p:nvPr/>
        </p:nvSpPr>
        <p:spPr>
          <a:xfrm>
            <a:off x="56029" y="4517205"/>
            <a:ext cx="3836628" cy="523220"/>
          </a:xfrm>
          <a:prstGeom prst="rect">
            <a:avLst/>
          </a:prstGeom>
        </p:spPr>
        <p:txBody>
          <a:bodyPr wrap="square">
            <a:spAutoFit/>
          </a:bodyPr>
          <a:lstStyle/>
          <a:p>
            <a:r>
              <a:rPr lang="en-GB" dirty="0">
                <a:hlinkClick r:id="rId4"/>
              </a:rPr>
              <a:t>https://competitions.codalab.org/competitions/26085#learn_the_details</a:t>
            </a:r>
            <a:r>
              <a:rPr lang="en-GB" dirty="0"/>
              <a:t> </a:t>
            </a:r>
          </a:p>
        </p:txBody>
      </p:sp>
      <p:pic>
        <p:nvPicPr>
          <p:cNvPr id="7" name="Picture 6">
            <a:extLst>
              <a:ext uri="{FF2B5EF4-FFF2-40B4-BE49-F238E27FC236}">
                <a16:creationId xmlns:a16="http://schemas.microsoft.com/office/drawing/2014/main" id="{59D43412-E113-4A8C-B6F3-00B7D7339613}"/>
              </a:ext>
            </a:extLst>
          </p:cNvPr>
          <p:cNvPicPr>
            <a:picLocks noChangeAspect="1"/>
          </p:cNvPicPr>
          <p:nvPr/>
        </p:nvPicPr>
        <p:blipFill>
          <a:blip r:embed="rId5"/>
          <a:stretch>
            <a:fillRect/>
          </a:stretch>
        </p:blipFill>
        <p:spPr>
          <a:xfrm>
            <a:off x="109302" y="840648"/>
            <a:ext cx="4366260" cy="1888236"/>
          </a:xfrm>
          <a:prstGeom prst="rect">
            <a:avLst/>
          </a:prstGeom>
        </p:spPr>
      </p:pic>
      <p:sp>
        <p:nvSpPr>
          <p:cNvPr id="11" name="Rectangle 10">
            <a:extLst>
              <a:ext uri="{FF2B5EF4-FFF2-40B4-BE49-F238E27FC236}">
                <a16:creationId xmlns:a16="http://schemas.microsoft.com/office/drawing/2014/main" id="{1F08A3E0-3CD0-4D1B-A9AF-4FB5DF3D9B83}"/>
              </a:ext>
            </a:extLst>
          </p:cNvPr>
          <p:cNvSpPr/>
          <p:nvPr/>
        </p:nvSpPr>
        <p:spPr>
          <a:xfrm>
            <a:off x="109302" y="2250638"/>
            <a:ext cx="4366260" cy="738664"/>
          </a:xfrm>
          <a:prstGeom prst="rect">
            <a:avLst/>
          </a:prstGeom>
          <a:solidFill>
            <a:schemeClr val="bg1"/>
          </a:solidFill>
        </p:spPr>
        <p:txBody>
          <a:bodyPr wrap="square">
            <a:spAutoFit/>
          </a:bodyPr>
          <a:lstStyle/>
          <a:p>
            <a:pPr algn="ctr"/>
            <a:r>
              <a:rPr lang="en-GB" dirty="0"/>
              <a:t>Top row: GEI for male, female, child, middle-aged, old, slim, medium and overweight. </a:t>
            </a:r>
          </a:p>
          <a:p>
            <a:pPr algn="ctr"/>
            <a:r>
              <a:rPr lang="en-GB" dirty="0"/>
              <a:t>Bottom row: corresponding visualization</a:t>
            </a:r>
          </a:p>
        </p:txBody>
      </p:sp>
      <p:pic>
        <p:nvPicPr>
          <p:cNvPr id="3" name="Picture 2">
            <a:extLst>
              <a:ext uri="{FF2B5EF4-FFF2-40B4-BE49-F238E27FC236}">
                <a16:creationId xmlns:a16="http://schemas.microsoft.com/office/drawing/2014/main" id="{99E44CA1-3411-42A5-BC1D-8784698B21F8}"/>
              </a:ext>
            </a:extLst>
          </p:cNvPr>
          <p:cNvPicPr>
            <a:picLocks noChangeAspect="1"/>
          </p:cNvPicPr>
          <p:nvPr/>
        </p:nvPicPr>
        <p:blipFill>
          <a:blip r:embed="rId6"/>
          <a:stretch>
            <a:fillRect/>
          </a:stretch>
        </p:blipFill>
        <p:spPr>
          <a:xfrm>
            <a:off x="3517095" y="2639501"/>
            <a:ext cx="1758710" cy="1449657"/>
          </a:xfrm>
          <a:prstGeom prst="rect">
            <a:avLst/>
          </a:prstGeom>
        </p:spPr>
      </p:pic>
      <p:sp>
        <p:nvSpPr>
          <p:cNvPr id="12" name="TextBox 11">
            <a:extLst>
              <a:ext uri="{FF2B5EF4-FFF2-40B4-BE49-F238E27FC236}">
                <a16:creationId xmlns:a16="http://schemas.microsoft.com/office/drawing/2014/main" id="{DD05BCC1-922B-4AB8-A9A6-79FFFB7798F1}"/>
              </a:ext>
            </a:extLst>
          </p:cNvPr>
          <p:cNvSpPr txBox="1"/>
          <p:nvPr/>
        </p:nvSpPr>
        <p:spPr>
          <a:xfrm>
            <a:off x="1379913" y="3031170"/>
            <a:ext cx="1343638" cy="307777"/>
          </a:xfrm>
          <a:prstGeom prst="rect">
            <a:avLst/>
          </a:prstGeom>
          <a:noFill/>
        </p:spPr>
        <p:txBody>
          <a:bodyPr wrap="none" rtlCol="0">
            <a:spAutoFit/>
          </a:bodyPr>
          <a:lstStyle/>
          <a:p>
            <a:r>
              <a:rPr lang="en-GB" dirty="0"/>
              <a:t>CASIA E GEIs</a:t>
            </a:r>
          </a:p>
        </p:txBody>
      </p:sp>
    </p:spTree>
    <p:extLst>
      <p:ext uri="{BB962C8B-B14F-4D97-AF65-F5344CB8AC3E}">
        <p14:creationId xmlns:p14="http://schemas.microsoft.com/office/powerpoint/2010/main" val="2814844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DAAF48-2487-4405-9D8C-6D5AA823A613}"/>
              </a:ext>
            </a:extLst>
          </p:cNvPr>
          <p:cNvPicPr>
            <a:picLocks noChangeAspect="1"/>
          </p:cNvPicPr>
          <p:nvPr/>
        </p:nvPicPr>
        <p:blipFill>
          <a:blip r:embed="rId2"/>
          <a:stretch>
            <a:fillRect/>
          </a:stretch>
        </p:blipFill>
        <p:spPr>
          <a:xfrm>
            <a:off x="4436905" y="887682"/>
            <a:ext cx="4335387" cy="4062530"/>
          </a:xfrm>
          <a:prstGeom prst="rect">
            <a:avLst/>
          </a:prstGeom>
        </p:spPr>
      </p:pic>
      <p:sp>
        <p:nvSpPr>
          <p:cNvPr id="3" name="Shape 648">
            <a:extLst>
              <a:ext uri="{FF2B5EF4-FFF2-40B4-BE49-F238E27FC236}">
                <a16:creationId xmlns:a16="http://schemas.microsoft.com/office/drawing/2014/main" id="{59EDDED1-125F-4FD9-8C94-FCF53A58A492}"/>
              </a:ext>
            </a:extLst>
          </p:cNvPr>
          <p:cNvSpPr txBox="1"/>
          <p:nvPr/>
        </p:nvSpPr>
        <p:spPr>
          <a:xfrm>
            <a:off x="178019" y="111283"/>
            <a:ext cx="8816351" cy="615619"/>
          </a:xfrm>
          <a:prstGeom prst="rect">
            <a:avLst/>
          </a:prstGeom>
          <a:noFill/>
          <a:ln>
            <a:noFill/>
          </a:ln>
        </p:spPr>
        <p:txBody>
          <a:bodyPr lIns="68575" tIns="34275" rIns="68575" bIns="34275" anchor="ctr" anchorCtr="0">
            <a:noAutofit/>
          </a:bodyPr>
          <a:lstStyle/>
          <a:p>
            <a:pPr lvl="0" algn="ctr">
              <a:lnSpc>
                <a:spcPct val="90000"/>
              </a:lnSpc>
              <a:buClr>
                <a:schemeClr val="dk1"/>
              </a:buClr>
              <a:buSzPct val="25000"/>
            </a:pPr>
            <a:r>
              <a:rPr lang="en-GB" sz="2700" dirty="0"/>
              <a:t>What changes?</a:t>
            </a:r>
            <a:endParaRPr lang="en" sz="2700" dirty="0">
              <a:solidFill>
                <a:schemeClr val="dk1"/>
              </a:solidFill>
              <a:latin typeface="Calibri"/>
              <a:ea typeface="Calibri"/>
              <a:cs typeface="Calibri"/>
              <a:sym typeface="Calibri"/>
            </a:endParaRPr>
          </a:p>
        </p:txBody>
      </p:sp>
      <p:sp>
        <p:nvSpPr>
          <p:cNvPr id="5" name="Shape 1819">
            <a:extLst>
              <a:ext uri="{FF2B5EF4-FFF2-40B4-BE49-F238E27FC236}">
                <a16:creationId xmlns:a16="http://schemas.microsoft.com/office/drawing/2014/main" id="{08F898DF-1B4A-4438-A560-8055CA84C7D7}"/>
              </a:ext>
            </a:extLst>
          </p:cNvPr>
          <p:cNvSpPr txBox="1"/>
          <p:nvPr/>
        </p:nvSpPr>
        <p:spPr>
          <a:xfrm>
            <a:off x="178020" y="960474"/>
            <a:ext cx="4027483" cy="2727606"/>
          </a:xfrm>
          <a:prstGeom prst="rect">
            <a:avLst/>
          </a:prstGeom>
          <a:noFill/>
          <a:ln>
            <a:noFill/>
          </a:ln>
        </p:spPr>
        <p:txBody>
          <a:bodyPr lIns="68575" tIns="34275" rIns="68575" bIns="34275" anchor="t" anchorCtr="0">
            <a:noAutofit/>
          </a:bodyPr>
          <a:lstStyle/>
          <a:p>
            <a:pPr marL="0" marR="0" lvl="0" indent="0" rtl="0">
              <a:lnSpc>
                <a:spcPct val="100000"/>
              </a:lnSpc>
              <a:spcBef>
                <a:spcPts val="0"/>
              </a:spcBef>
              <a:spcAft>
                <a:spcPts val="0"/>
              </a:spcAft>
              <a:buClr>
                <a:schemeClr val="dk1"/>
              </a:buClr>
              <a:buSzPct val="25000"/>
              <a:buFont typeface="Calibri"/>
              <a:buNone/>
            </a:pPr>
            <a:r>
              <a:rPr lang="en-GB" sz="2000" b="0" i="0" u="none" strike="noStrike" cap="none" dirty="0">
                <a:solidFill>
                  <a:schemeClr val="dk1"/>
                </a:solidFill>
                <a:latin typeface="Calibri"/>
                <a:ea typeface="Calibri"/>
                <a:cs typeface="Calibri"/>
                <a:sym typeface="Calibri"/>
              </a:rPr>
              <a:t>Many covariates can affect walking style</a:t>
            </a:r>
          </a:p>
          <a:p>
            <a:pPr marL="0" marR="0" lvl="0" indent="0" rtl="0">
              <a:lnSpc>
                <a:spcPct val="100000"/>
              </a:lnSpc>
              <a:spcBef>
                <a:spcPts val="0"/>
              </a:spcBef>
              <a:spcAft>
                <a:spcPts val="0"/>
              </a:spcAft>
              <a:buClr>
                <a:schemeClr val="dk1"/>
              </a:buClr>
              <a:buSzPct val="25000"/>
              <a:buFont typeface="Calibri"/>
              <a:buNone/>
            </a:pPr>
            <a:endParaRPr lang="en-GB" sz="2000"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chemeClr val="dk1"/>
              </a:buClr>
              <a:buSzPct val="25000"/>
              <a:buFont typeface="Calibri"/>
              <a:buNone/>
            </a:pPr>
            <a:r>
              <a:rPr lang="en-GB" sz="2000" dirty="0">
                <a:solidFill>
                  <a:schemeClr val="dk1"/>
                </a:solidFill>
                <a:latin typeface="Calibri"/>
                <a:ea typeface="Calibri"/>
                <a:cs typeface="Calibri"/>
                <a:sym typeface="Calibri"/>
              </a:rPr>
              <a:t>…. + health, drugs, mood, </a:t>
            </a:r>
          </a:p>
          <a:p>
            <a:pPr marL="0" marR="0" lvl="0" indent="0" rtl="0">
              <a:lnSpc>
                <a:spcPct val="100000"/>
              </a:lnSpc>
              <a:spcBef>
                <a:spcPts val="0"/>
              </a:spcBef>
              <a:spcAft>
                <a:spcPts val="0"/>
              </a:spcAft>
              <a:buClr>
                <a:schemeClr val="dk1"/>
              </a:buClr>
              <a:buSzPct val="25000"/>
              <a:buFont typeface="Calibri"/>
              <a:buNone/>
            </a:pPr>
            <a:endParaRPr lang="en-GB" sz="2000"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chemeClr val="dk1"/>
              </a:buClr>
              <a:buSzPct val="25000"/>
              <a:buFont typeface="Calibri"/>
              <a:buNone/>
            </a:pPr>
            <a:r>
              <a:rPr lang="en-GB" sz="2000" dirty="0">
                <a:solidFill>
                  <a:schemeClr val="dk1"/>
                </a:solidFill>
                <a:latin typeface="Calibri"/>
                <a:ea typeface="Calibri"/>
                <a:cs typeface="Calibri"/>
                <a:sym typeface="Calibri"/>
              </a:rPr>
              <a:t>…. but walking is a natural part </a:t>
            </a:r>
          </a:p>
          <a:p>
            <a:pPr marL="0" marR="0" lvl="0" indent="0" rtl="0">
              <a:lnSpc>
                <a:spcPct val="100000"/>
              </a:lnSpc>
              <a:spcBef>
                <a:spcPts val="0"/>
              </a:spcBef>
              <a:spcAft>
                <a:spcPts val="0"/>
              </a:spcAft>
              <a:buClr>
                <a:schemeClr val="dk1"/>
              </a:buClr>
              <a:buSzPct val="25000"/>
              <a:buFont typeface="Calibri"/>
              <a:buNone/>
            </a:pPr>
            <a:r>
              <a:rPr lang="en-GB" sz="2000" dirty="0">
                <a:solidFill>
                  <a:schemeClr val="dk1"/>
                </a:solidFill>
                <a:latin typeface="Calibri"/>
                <a:ea typeface="Calibri"/>
                <a:cs typeface="Calibri"/>
                <a:sym typeface="Calibri"/>
              </a:rPr>
              <a:t>           of our daily lives</a:t>
            </a:r>
          </a:p>
          <a:p>
            <a:pPr marL="0" marR="0" lvl="0" indent="0" rtl="0">
              <a:lnSpc>
                <a:spcPct val="100000"/>
              </a:lnSpc>
              <a:spcBef>
                <a:spcPts val="0"/>
              </a:spcBef>
              <a:spcAft>
                <a:spcPts val="0"/>
              </a:spcAft>
              <a:buClr>
                <a:schemeClr val="dk1"/>
              </a:buClr>
              <a:buSzPct val="25000"/>
              <a:buFont typeface="Calibri"/>
              <a:buNone/>
            </a:pPr>
            <a:endParaRPr lang="en-GB" sz="2100"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chemeClr val="dk1"/>
              </a:buClr>
              <a:buSzPct val="25000"/>
              <a:buFont typeface="Calibri"/>
              <a:buNone/>
            </a:pPr>
            <a:endParaRPr lang="en" sz="2100" b="0" i="0" u="none" strike="noStrike" cap="none" dirty="0">
              <a:solidFill>
                <a:schemeClr val="dk1"/>
              </a:solidFill>
              <a:latin typeface="Calibri"/>
              <a:ea typeface="Calibri"/>
              <a:cs typeface="Calibri"/>
              <a:sym typeface="Calibri"/>
            </a:endParaRPr>
          </a:p>
        </p:txBody>
      </p:sp>
      <p:cxnSp>
        <p:nvCxnSpPr>
          <p:cNvPr id="7" name="Shape 649">
            <a:extLst>
              <a:ext uri="{FF2B5EF4-FFF2-40B4-BE49-F238E27FC236}">
                <a16:creationId xmlns:a16="http://schemas.microsoft.com/office/drawing/2014/main" id="{D0AE83AC-BF57-4EA1-A1CA-B320BE8630BA}"/>
              </a:ext>
            </a:extLst>
          </p:cNvPr>
          <p:cNvCxnSpPr/>
          <p:nvPr/>
        </p:nvCxnSpPr>
        <p:spPr>
          <a:xfrm>
            <a:off x="292950" y="638914"/>
            <a:ext cx="8558100" cy="0"/>
          </a:xfrm>
          <a:prstGeom prst="straightConnector1">
            <a:avLst/>
          </a:prstGeom>
          <a:noFill/>
          <a:ln w="9525" cap="flat" cmpd="sng">
            <a:solidFill>
              <a:schemeClr val="dk1"/>
            </a:solidFill>
            <a:prstDash val="solid"/>
            <a:miter/>
            <a:headEnd type="none" w="med" len="med"/>
            <a:tailEnd type="none" w="med" len="med"/>
          </a:ln>
        </p:spPr>
      </p:cxnSp>
    </p:spTree>
    <p:extLst>
      <p:ext uri="{BB962C8B-B14F-4D97-AF65-F5344CB8AC3E}">
        <p14:creationId xmlns:p14="http://schemas.microsoft.com/office/powerpoint/2010/main" val="2073564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50" y="92608"/>
            <a:ext cx="8422199" cy="597348"/>
          </a:xfrm>
        </p:spPr>
        <p:txBody>
          <a:bodyPr/>
          <a:lstStyle/>
          <a:p>
            <a:pPr algn="ctr"/>
            <a:r>
              <a:rPr lang="en-GB" sz="2800" dirty="0"/>
              <a:t>Biometrics and identity science</a:t>
            </a:r>
          </a:p>
        </p:txBody>
      </p:sp>
      <p:sp>
        <p:nvSpPr>
          <p:cNvPr id="3" name="Text Placeholder 2"/>
          <p:cNvSpPr>
            <a:spLocks noGrp="1"/>
          </p:cNvSpPr>
          <p:nvPr>
            <p:ph type="body" idx="1"/>
          </p:nvPr>
        </p:nvSpPr>
        <p:spPr>
          <a:xfrm>
            <a:off x="628650" y="3791436"/>
            <a:ext cx="7886699" cy="841285"/>
          </a:xfrm>
        </p:spPr>
        <p:txBody>
          <a:bodyPr/>
          <a:lstStyle/>
          <a:p>
            <a:pPr marL="139700" indent="0" algn="ctr">
              <a:buNone/>
            </a:pPr>
            <a:r>
              <a:rPr lang="en-GB" dirty="0"/>
              <a:t>Major milestones in </a:t>
            </a:r>
            <a:r>
              <a:rPr lang="en-GB" sz="2000" dirty="0"/>
              <a:t>the</a:t>
            </a:r>
            <a:r>
              <a:rPr lang="en-GB" dirty="0"/>
              <a:t> history of automatic age estimation from biometric data</a:t>
            </a:r>
          </a:p>
        </p:txBody>
      </p:sp>
      <p:pic>
        <p:nvPicPr>
          <p:cNvPr id="4" name="Picture 3"/>
          <p:cNvPicPr>
            <a:picLocks noChangeAspect="1"/>
          </p:cNvPicPr>
          <p:nvPr/>
        </p:nvPicPr>
        <p:blipFill>
          <a:blip r:embed="rId2"/>
          <a:stretch>
            <a:fillRect/>
          </a:stretch>
        </p:blipFill>
        <p:spPr>
          <a:xfrm>
            <a:off x="0" y="1462906"/>
            <a:ext cx="9144000" cy="2328530"/>
          </a:xfrm>
          <a:prstGeom prst="rect">
            <a:avLst/>
          </a:prstGeom>
        </p:spPr>
      </p:pic>
      <p:sp>
        <p:nvSpPr>
          <p:cNvPr id="8" name="Shape 2449"/>
          <p:cNvSpPr txBox="1"/>
          <p:nvPr/>
        </p:nvSpPr>
        <p:spPr>
          <a:xfrm>
            <a:off x="93150" y="4658946"/>
            <a:ext cx="1768601" cy="391947"/>
          </a:xfrm>
          <a:prstGeom prst="rect">
            <a:avLst/>
          </a:prstGeom>
          <a:solidFill>
            <a:srgbClr val="3333FF"/>
          </a:solidFill>
          <a:ln w="9525" cap="flat" cmpd="sng">
            <a:solidFill>
              <a:srgbClr val="000000"/>
            </a:solidFill>
            <a:prstDash val="solid"/>
            <a:miter/>
            <a:headEnd type="none" w="med" len="med"/>
            <a:tailEnd type="none" w="med" len="med"/>
          </a:ln>
        </p:spPr>
        <p:txBody>
          <a:bodyPr lIns="68575" tIns="34275" rIns="68575" bIns="34275" anchor="t" anchorCtr="0">
            <a:noAutofit/>
          </a:bodyPr>
          <a:lstStyle/>
          <a:p>
            <a:pPr marL="0" marR="0" lvl="0" indent="0" algn="ctr" defTabSz="914400" eaLnBrk="1" fontAlgn="auto" latinLnBrk="0" hangingPunct="1">
              <a:lnSpc>
                <a:spcPct val="100000"/>
              </a:lnSpc>
              <a:spcBef>
                <a:spcPts val="0"/>
              </a:spcBef>
              <a:spcAft>
                <a:spcPts val="0"/>
              </a:spcAft>
              <a:buClr>
                <a:srgbClr val="FFFFFF"/>
              </a:buClr>
              <a:buSzPct val="25000"/>
              <a:buFont typeface="Arial"/>
              <a:buNone/>
              <a:tabLst/>
              <a:defRPr/>
            </a:pPr>
            <a:r>
              <a:rPr kumimoji="0" lang="en" sz="11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Sun, Zhang, Sun</a:t>
            </a:r>
            <a:r>
              <a:rPr kumimoji="0" lang="en" sz="1100" b="0"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 </a:t>
            </a:r>
            <a:r>
              <a:rPr kumimoji="0" lang="en" sz="1100" b="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Tan</a:t>
            </a:r>
            <a:r>
              <a:rPr kumimoji="0" lang="en" sz="1100" b="0"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 IEEE TPAMI </a:t>
            </a:r>
            <a:r>
              <a:rPr kumimoji="0" lang="en" sz="11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2018</a:t>
            </a:r>
          </a:p>
        </p:txBody>
      </p:sp>
      <p:cxnSp>
        <p:nvCxnSpPr>
          <p:cNvPr id="9" name="Shape 649">
            <a:extLst>
              <a:ext uri="{FF2B5EF4-FFF2-40B4-BE49-F238E27FC236}">
                <a16:creationId xmlns:a16="http://schemas.microsoft.com/office/drawing/2014/main" id="{591C1D69-DC3F-4E17-A335-59EBC7681E21}"/>
              </a:ext>
            </a:extLst>
          </p:cNvPr>
          <p:cNvCxnSpPr/>
          <p:nvPr/>
        </p:nvCxnSpPr>
        <p:spPr>
          <a:xfrm>
            <a:off x="292950" y="613977"/>
            <a:ext cx="8558100" cy="0"/>
          </a:xfrm>
          <a:prstGeom prst="straightConnector1">
            <a:avLst/>
          </a:prstGeom>
          <a:noFill/>
          <a:ln w="9525" cap="flat" cmpd="sng">
            <a:solidFill>
              <a:schemeClr val="dk1"/>
            </a:solidFill>
            <a:prstDash val="solid"/>
            <a:miter/>
            <a:headEnd type="none" w="med" len="med"/>
            <a:tailEnd type="none" w="med" len="med"/>
          </a:ln>
        </p:spPr>
      </p:cxnSp>
    </p:spTree>
    <p:extLst>
      <p:ext uri="{BB962C8B-B14F-4D97-AF65-F5344CB8AC3E}">
        <p14:creationId xmlns:p14="http://schemas.microsoft.com/office/powerpoint/2010/main" val="3750497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F5A7DB-08E9-46AD-91A0-41F346109426}"/>
              </a:ext>
            </a:extLst>
          </p:cNvPr>
          <p:cNvPicPr>
            <a:picLocks noChangeAspect="1"/>
          </p:cNvPicPr>
          <p:nvPr/>
        </p:nvPicPr>
        <p:blipFill>
          <a:blip r:embed="rId2"/>
          <a:stretch>
            <a:fillRect/>
          </a:stretch>
        </p:blipFill>
        <p:spPr>
          <a:xfrm>
            <a:off x="1651691" y="875985"/>
            <a:ext cx="5305115" cy="3687207"/>
          </a:xfrm>
          <a:prstGeom prst="rect">
            <a:avLst/>
          </a:prstGeom>
        </p:spPr>
      </p:pic>
      <p:sp>
        <p:nvSpPr>
          <p:cNvPr id="5" name="Title 1">
            <a:extLst>
              <a:ext uri="{FF2B5EF4-FFF2-40B4-BE49-F238E27FC236}">
                <a16:creationId xmlns:a16="http://schemas.microsoft.com/office/drawing/2014/main" id="{C460334B-DEFD-4C0E-97BD-D9E9C39F9C03}"/>
              </a:ext>
            </a:extLst>
          </p:cNvPr>
          <p:cNvSpPr txBox="1">
            <a:spLocks/>
          </p:cNvSpPr>
          <p:nvPr/>
        </p:nvSpPr>
        <p:spPr>
          <a:xfrm>
            <a:off x="93150" y="92608"/>
            <a:ext cx="8422199" cy="687624"/>
          </a:xfrm>
          <a:prstGeom prst="rect">
            <a:avLst/>
          </a:prstGeom>
          <a:noFill/>
          <a:ln>
            <a:noFill/>
          </a:ln>
        </p:spPr>
        <p:txBody>
          <a:bodyPr lIns="68575" tIns="68575" rIns="68575" bIns="68575" anchor="ctr"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ct val="33333"/>
              <a:buFont typeface="Calibri"/>
              <a:buNone/>
              <a:defRPr sz="3300" b="0" i="0" u="none" strike="noStrike" cap="none">
                <a:solidFill>
                  <a:schemeClr val="dk1"/>
                </a:solidFill>
                <a:latin typeface="Calibri"/>
                <a:ea typeface="Calibri"/>
                <a:cs typeface="Calibri"/>
                <a:sym typeface="Calibri"/>
              </a:defRPr>
            </a:lvl1pPr>
            <a:lvl2pPr lvl="1" indent="0">
              <a:spcBef>
                <a:spcPts val="0"/>
              </a:spcBef>
              <a:buClr>
                <a:schemeClr val="dk1"/>
              </a:buClr>
              <a:buSzPct val="78571"/>
              <a:buNone/>
              <a:defRPr sz="1400">
                <a:solidFill>
                  <a:schemeClr val="dk1"/>
                </a:solidFill>
              </a:defRPr>
            </a:lvl2pPr>
            <a:lvl3pPr lvl="2" indent="0">
              <a:spcBef>
                <a:spcPts val="0"/>
              </a:spcBef>
              <a:buClr>
                <a:schemeClr val="dk1"/>
              </a:buClr>
              <a:buSzPct val="78571"/>
              <a:buNone/>
              <a:defRPr sz="1400">
                <a:solidFill>
                  <a:schemeClr val="dk1"/>
                </a:solidFill>
              </a:defRPr>
            </a:lvl3pPr>
            <a:lvl4pPr lvl="3" indent="0">
              <a:spcBef>
                <a:spcPts val="0"/>
              </a:spcBef>
              <a:buClr>
                <a:schemeClr val="dk1"/>
              </a:buClr>
              <a:buSzPct val="78571"/>
              <a:buNone/>
              <a:defRPr sz="1400">
                <a:solidFill>
                  <a:schemeClr val="dk1"/>
                </a:solidFill>
              </a:defRPr>
            </a:lvl4pPr>
            <a:lvl5pPr lvl="4" indent="0">
              <a:spcBef>
                <a:spcPts val="0"/>
              </a:spcBef>
              <a:buClr>
                <a:schemeClr val="dk1"/>
              </a:buClr>
              <a:buSzPct val="78571"/>
              <a:buNone/>
              <a:defRPr sz="1400">
                <a:solidFill>
                  <a:schemeClr val="dk1"/>
                </a:solidFill>
              </a:defRPr>
            </a:lvl5pPr>
            <a:lvl6pPr lvl="5" indent="0">
              <a:spcBef>
                <a:spcPts val="0"/>
              </a:spcBef>
              <a:buClr>
                <a:schemeClr val="dk1"/>
              </a:buClr>
              <a:buSzPct val="78571"/>
              <a:buNone/>
              <a:defRPr sz="1400">
                <a:solidFill>
                  <a:schemeClr val="dk1"/>
                </a:solidFill>
              </a:defRPr>
            </a:lvl6pPr>
            <a:lvl7pPr lvl="6" indent="0">
              <a:spcBef>
                <a:spcPts val="0"/>
              </a:spcBef>
              <a:buClr>
                <a:schemeClr val="dk1"/>
              </a:buClr>
              <a:buSzPct val="78571"/>
              <a:buNone/>
              <a:defRPr sz="1400">
                <a:solidFill>
                  <a:schemeClr val="dk1"/>
                </a:solidFill>
              </a:defRPr>
            </a:lvl7pPr>
            <a:lvl8pPr lvl="7" indent="0">
              <a:spcBef>
                <a:spcPts val="0"/>
              </a:spcBef>
              <a:buClr>
                <a:schemeClr val="dk1"/>
              </a:buClr>
              <a:buSzPct val="78571"/>
              <a:buNone/>
              <a:defRPr sz="1400">
                <a:solidFill>
                  <a:schemeClr val="dk1"/>
                </a:solidFill>
              </a:defRPr>
            </a:lvl8pPr>
            <a:lvl9pPr lvl="8" indent="0">
              <a:spcBef>
                <a:spcPts val="0"/>
              </a:spcBef>
              <a:buClr>
                <a:schemeClr val="dk1"/>
              </a:buClr>
              <a:buSzPct val="78571"/>
              <a:buNone/>
              <a:defRPr sz="1400">
                <a:solidFill>
                  <a:schemeClr val="dk1"/>
                </a:solidFill>
              </a:defRPr>
            </a:lvl9pPr>
          </a:lstStyle>
          <a:p>
            <a:pPr algn="ctr"/>
            <a:r>
              <a:rPr lang="en-GB" sz="2800" dirty="0"/>
              <a:t>Hand crafted then; deep learning now</a:t>
            </a:r>
          </a:p>
        </p:txBody>
      </p:sp>
      <p:sp>
        <p:nvSpPr>
          <p:cNvPr id="7" name="Shape 2449">
            <a:extLst>
              <a:ext uri="{FF2B5EF4-FFF2-40B4-BE49-F238E27FC236}">
                <a16:creationId xmlns:a16="http://schemas.microsoft.com/office/drawing/2014/main" id="{5C9B451A-2B8A-4C6A-9C76-F40AA608E1F2}"/>
              </a:ext>
            </a:extLst>
          </p:cNvPr>
          <p:cNvSpPr txBox="1"/>
          <p:nvPr/>
        </p:nvSpPr>
        <p:spPr>
          <a:xfrm>
            <a:off x="93150" y="4658946"/>
            <a:ext cx="1876966" cy="391947"/>
          </a:xfrm>
          <a:prstGeom prst="rect">
            <a:avLst/>
          </a:prstGeom>
          <a:solidFill>
            <a:srgbClr val="3333FF"/>
          </a:solidFill>
          <a:ln w="9525" cap="flat" cmpd="sng">
            <a:solidFill>
              <a:srgbClr val="000000"/>
            </a:solidFill>
            <a:prstDash val="solid"/>
            <a:miter/>
            <a:headEnd type="none" w="med" len="med"/>
            <a:tailEnd type="none" w="med" len="med"/>
          </a:ln>
        </p:spPr>
        <p:txBody>
          <a:bodyPr lIns="68575" tIns="34275" rIns="68575" bIns="34275" anchor="t" anchorCtr="0">
            <a:noAutofit/>
          </a:bodyPr>
          <a:lstStyle/>
          <a:p>
            <a:pPr lvl="0" algn="ctr">
              <a:buClr>
                <a:srgbClr val="FFFFFF"/>
              </a:buClr>
              <a:buSzPct val="25000"/>
              <a:defRPr/>
            </a:pPr>
            <a:r>
              <a:rPr lang="fr-FR" sz="1100" dirty="0">
                <a:solidFill>
                  <a:srgbClr val="FFFFFF"/>
                </a:solidFill>
                <a:latin typeface="Calibri" panose="020F0502020204030204" pitchFamily="34" charset="0"/>
                <a:cs typeface="Calibri" panose="020F0502020204030204" pitchFamily="34" charset="0"/>
              </a:rPr>
              <a:t>Y Zhang, Y Huang, L Wang, S Yu, </a:t>
            </a:r>
            <a:r>
              <a:rPr lang="fr-FR" sz="1100" i="1" dirty="0">
                <a:solidFill>
                  <a:srgbClr val="FFFFFF"/>
                </a:solidFill>
                <a:latin typeface="Calibri" panose="020F0502020204030204" pitchFamily="34" charset="0"/>
                <a:cs typeface="Calibri" panose="020F0502020204030204" pitchFamily="34" charset="0"/>
              </a:rPr>
              <a:t>Pattern Recognition</a:t>
            </a:r>
            <a:r>
              <a:rPr lang="fr-FR" sz="1100" dirty="0">
                <a:solidFill>
                  <a:srgbClr val="FFFFFF"/>
                </a:solidFill>
                <a:latin typeface="Calibri" panose="020F0502020204030204" pitchFamily="34" charset="0"/>
                <a:cs typeface="Calibri" panose="020F0502020204030204" pitchFamily="34" charset="0"/>
              </a:rPr>
              <a:t>, 2019 </a:t>
            </a:r>
            <a:endParaRPr kumimoji="0" lang="en" sz="11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cxnSp>
        <p:nvCxnSpPr>
          <p:cNvPr id="8" name="Shape 649">
            <a:extLst>
              <a:ext uri="{FF2B5EF4-FFF2-40B4-BE49-F238E27FC236}">
                <a16:creationId xmlns:a16="http://schemas.microsoft.com/office/drawing/2014/main" id="{EEAA2791-6CA0-4CDD-B241-0C78C088206F}"/>
              </a:ext>
            </a:extLst>
          </p:cNvPr>
          <p:cNvCxnSpPr/>
          <p:nvPr/>
        </p:nvCxnSpPr>
        <p:spPr>
          <a:xfrm>
            <a:off x="367707" y="647227"/>
            <a:ext cx="8558100" cy="0"/>
          </a:xfrm>
          <a:prstGeom prst="straightConnector1">
            <a:avLst/>
          </a:prstGeom>
          <a:noFill/>
          <a:ln w="9525" cap="flat" cmpd="sng">
            <a:solidFill>
              <a:schemeClr val="dk1"/>
            </a:solidFill>
            <a:prstDash val="solid"/>
            <a:miter/>
            <a:headEnd type="none" w="med" len="med"/>
            <a:tailEnd type="none" w="med" len="med"/>
          </a:ln>
        </p:spPr>
      </p:cxnSp>
    </p:spTree>
    <p:extLst>
      <p:ext uri="{BB962C8B-B14F-4D97-AF65-F5344CB8AC3E}">
        <p14:creationId xmlns:p14="http://schemas.microsoft.com/office/powerpoint/2010/main" val="522879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50" y="92607"/>
            <a:ext cx="8422199" cy="687622"/>
          </a:xfrm>
        </p:spPr>
        <p:txBody>
          <a:bodyPr/>
          <a:lstStyle/>
          <a:p>
            <a:pPr lvl="0" algn="ctr">
              <a:buSzPct val="25000"/>
            </a:pPr>
            <a:r>
              <a:rPr lang="en-GB" sz="2800" dirty="0"/>
              <a:t>Gait biometrics d</a:t>
            </a:r>
            <a:r>
              <a:rPr lang="en" sz="2800" dirty="0"/>
              <a:t>atabases</a:t>
            </a:r>
          </a:p>
        </p:txBody>
      </p:sp>
      <p:pic>
        <p:nvPicPr>
          <p:cNvPr id="11" name="Shape 2035">
            <a:extLst>
              <a:ext uri="{FF2B5EF4-FFF2-40B4-BE49-F238E27FC236}">
                <a16:creationId xmlns:a16="http://schemas.microsoft.com/office/drawing/2014/main" id="{9D8E446E-8F28-4081-84CA-FE67E43D37CC}"/>
              </a:ext>
            </a:extLst>
          </p:cNvPr>
          <p:cNvPicPr preferRelativeResize="0"/>
          <p:nvPr/>
        </p:nvPicPr>
        <p:blipFill rotWithShape="1">
          <a:blip r:embed="rId2">
            <a:alphaModFix/>
          </a:blip>
          <a:srcRect/>
          <a:stretch/>
        </p:blipFill>
        <p:spPr>
          <a:xfrm>
            <a:off x="5648888" y="1086779"/>
            <a:ext cx="1749439" cy="1399199"/>
          </a:xfrm>
          <a:prstGeom prst="rect">
            <a:avLst/>
          </a:prstGeom>
          <a:noFill/>
          <a:ln w="9525" cap="flat" cmpd="sng">
            <a:solidFill>
              <a:srgbClr val="000000"/>
            </a:solidFill>
            <a:prstDash val="solid"/>
            <a:round/>
            <a:headEnd type="none" w="med" len="med"/>
            <a:tailEnd type="none" w="med" len="med"/>
          </a:ln>
        </p:spPr>
      </p:pic>
      <p:sp>
        <p:nvSpPr>
          <p:cNvPr id="12" name="Shape 2036">
            <a:extLst>
              <a:ext uri="{FF2B5EF4-FFF2-40B4-BE49-F238E27FC236}">
                <a16:creationId xmlns:a16="http://schemas.microsoft.com/office/drawing/2014/main" id="{AF679D1B-9279-465C-B375-3B407D4FDA4C}"/>
              </a:ext>
            </a:extLst>
          </p:cNvPr>
          <p:cNvSpPr txBox="1"/>
          <p:nvPr/>
        </p:nvSpPr>
        <p:spPr>
          <a:xfrm>
            <a:off x="73824" y="1118725"/>
            <a:ext cx="5655011" cy="2779944"/>
          </a:xfrm>
          <a:prstGeom prst="rect">
            <a:avLst/>
          </a:prstGeom>
          <a:noFill/>
          <a:ln>
            <a:noFill/>
          </a:ln>
        </p:spPr>
        <p:txBody>
          <a:bodyPr lIns="0" tIns="34275" rIns="68575" bIns="34275" anchor="t" anchorCtr="0">
            <a:noAutofit/>
          </a:bodyPr>
          <a:lstStyle/>
          <a:p>
            <a:pPr marL="457200" marR="0" lvl="0" indent="0" algn="l" rtl="0">
              <a:lnSpc>
                <a:spcPct val="120000"/>
              </a:lnSpc>
              <a:spcBef>
                <a:spcPts val="0"/>
              </a:spcBef>
              <a:spcAft>
                <a:spcPts val="0"/>
              </a:spcAft>
              <a:buClr>
                <a:srgbClr val="2838FF"/>
              </a:buClr>
              <a:buSzPct val="25000"/>
              <a:buFont typeface="Arial"/>
              <a:buNone/>
            </a:pPr>
            <a:r>
              <a:rPr lang="en" sz="2000" b="0" i="0" u="none" strike="noStrike" cap="none" dirty="0">
                <a:solidFill>
                  <a:srgbClr val="2838FF"/>
                </a:solidFill>
                <a:latin typeface="Calibri" panose="020F0502020204030204" pitchFamily="34" charset="0"/>
                <a:cs typeface="Calibri" panose="020F0502020204030204" pitchFamily="34" charset="0"/>
                <a:sym typeface="Arial"/>
              </a:rPr>
              <a:t>Laboratory</a:t>
            </a:r>
          </a:p>
          <a:p>
            <a:pPr marL="1371600" lvl="0" indent="-342900">
              <a:lnSpc>
                <a:spcPct val="120000"/>
              </a:lnSpc>
              <a:buClr>
                <a:schemeClr val="dk1"/>
              </a:buClr>
              <a:buSzPct val="100000"/>
              <a:buFont typeface="Arial"/>
              <a:buChar char="●"/>
            </a:pPr>
            <a:r>
              <a:rPr lang="en" sz="2000" b="0" i="0" u="none" strike="noStrike" cap="none" dirty="0">
                <a:solidFill>
                  <a:schemeClr val="dk1"/>
                </a:solidFill>
                <a:latin typeface="Calibri" panose="020F0502020204030204" pitchFamily="34" charset="0"/>
                <a:cs typeface="Calibri" panose="020F0502020204030204" pitchFamily="34" charset="0"/>
                <a:sym typeface="Arial"/>
              </a:rPr>
              <a:t>Southampton </a:t>
            </a:r>
            <a:r>
              <a:rPr lang="en" sz="2000" dirty="0">
                <a:solidFill>
                  <a:schemeClr val="dk1"/>
                </a:solidFill>
                <a:latin typeface="Calibri" panose="020F0502020204030204" pitchFamily="34" charset="0"/>
                <a:cs typeface="Calibri" panose="020F0502020204030204" pitchFamily="34" charset="0"/>
              </a:rPr>
              <a:t>3D </a:t>
            </a:r>
            <a:r>
              <a:rPr lang="en-GB" sz="2000" dirty="0">
                <a:solidFill>
                  <a:schemeClr val="dk1"/>
                </a:solidFill>
                <a:latin typeface="Calibri" panose="020F0502020204030204" pitchFamily="34" charset="0"/>
                <a:cs typeface="Calibri" panose="020F0502020204030204" pitchFamily="34" charset="0"/>
              </a:rPr>
              <a:t>and 2D</a:t>
            </a:r>
            <a:endParaRPr lang="en" sz="2000" b="0" i="0" u="none" strike="noStrike" cap="none" dirty="0">
              <a:solidFill>
                <a:schemeClr val="dk1"/>
              </a:solidFill>
              <a:latin typeface="Calibri" panose="020F0502020204030204" pitchFamily="34" charset="0"/>
              <a:cs typeface="Calibri" panose="020F0502020204030204" pitchFamily="34" charset="0"/>
              <a:sym typeface="Arial"/>
            </a:endParaRPr>
          </a:p>
          <a:p>
            <a:pPr marL="1371600" indent="-342900">
              <a:lnSpc>
                <a:spcPct val="120000"/>
              </a:lnSpc>
              <a:buClr>
                <a:schemeClr val="dk1"/>
              </a:buClr>
              <a:buSzPct val="100000"/>
              <a:buFont typeface="Arial"/>
              <a:buChar char="●"/>
            </a:pPr>
            <a:r>
              <a:rPr lang="en-GB" sz="2000" dirty="0">
                <a:solidFill>
                  <a:schemeClr val="dk1"/>
                </a:solidFill>
                <a:latin typeface="Calibri" panose="020F0502020204030204" pitchFamily="34" charset="0"/>
                <a:cs typeface="Calibri" panose="020F0502020204030204" pitchFamily="34" charset="0"/>
              </a:rPr>
              <a:t>CASIA (+ </a:t>
            </a:r>
            <a:r>
              <a:rPr lang="en-GB" sz="2000" dirty="0" err="1">
                <a:solidFill>
                  <a:schemeClr val="dk1"/>
                </a:solidFill>
                <a:latin typeface="Calibri" panose="020F0502020204030204" pitchFamily="34" charset="0"/>
                <a:cs typeface="Calibri" panose="020F0502020204030204" pitchFamily="34" charset="0"/>
              </a:rPr>
              <a:t>multiview</a:t>
            </a:r>
            <a:r>
              <a:rPr lang="en-GB" sz="2000" dirty="0">
                <a:solidFill>
                  <a:schemeClr val="dk1"/>
                </a:solidFill>
                <a:latin typeface="Calibri" panose="020F0502020204030204" pitchFamily="34" charset="0"/>
                <a:cs typeface="Calibri" panose="020F0502020204030204" pitchFamily="34" charset="0"/>
              </a:rPr>
              <a:t>, thermal)</a:t>
            </a:r>
            <a:endParaRPr lang="en-GB" sz="2000" b="0" i="0" u="none" strike="noStrike" cap="none" dirty="0">
              <a:solidFill>
                <a:schemeClr val="dk1"/>
              </a:solidFill>
              <a:latin typeface="Calibri" panose="020F0502020204030204" pitchFamily="34" charset="0"/>
              <a:cs typeface="Calibri" panose="020F0502020204030204" pitchFamily="34" charset="0"/>
              <a:sym typeface="Arial"/>
            </a:endParaRPr>
          </a:p>
          <a:p>
            <a:pPr marL="1371600" marR="0" lvl="0" indent="-342900" algn="l" rtl="0">
              <a:lnSpc>
                <a:spcPct val="120000"/>
              </a:lnSpc>
              <a:spcBef>
                <a:spcPts val="0"/>
              </a:spcBef>
              <a:spcAft>
                <a:spcPts val="0"/>
              </a:spcAft>
              <a:buClr>
                <a:schemeClr val="dk1"/>
              </a:buClr>
              <a:buSzPct val="100000"/>
              <a:buFont typeface="Arial"/>
              <a:buChar char="●"/>
            </a:pPr>
            <a:r>
              <a:rPr lang="en-GB" sz="2000" b="0" i="0" u="none" strike="noStrike" cap="none" dirty="0">
                <a:solidFill>
                  <a:schemeClr val="dk1"/>
                </a:solidFill>
                <a:latin typeface="Calibri" panose="020F0502020204030204" pitchFamily="34" charset="0"/>
                <a:cs typeface="Calibri" panose="020F0502020204030204" pitchFamily="34" charset="0"/>
                <a:sym typeface="Arial"/>
              </a:rPr>
              <a:t>Osaka OU-ISIR (+ </a:t>
            </a:r>
            <a:r>
              <a:rPr lang="en-GB" sz="2000" b="0" i="0" u="none" strike="noStrike" cap="none" dirty="0" err="1">
                <a:solidFill>
                  <a:schemeClr val="dk1"/>
                </a:solidFill>
                <a:latin typeface="Calibri" panose="020F0502020204030204" pitchFamily="34" charset="0"/>
                <a:cs typeface="Calibri" panose="020F0502020204030204" pitchFamily="34" charset="0"/>
                <a:sym typeface="Arial"/>
              </a:rPr>
              <a:t>multiview</a:t>
            </a:r>
            <a:r>
              <a:rPr lang="en-GB" sz="2000" b="0" i="0" u="none" strike="noStrike" cap="none" dirty="0">
                <a:solidFill>
                  <a:schemeClr val="dk1"/>
                </a:solidFill>
                <a:latin typeface="Calibri" panose="020F0502020204030204" pitchFamily="34" charset="0"/>
                <a:cs typeface="Calibri" panose="020F0502020204030204" pitchFamily="34" charset="0"/>
                <a:sym typeface="Arial"/>
              </a:rPr>
              <a:t>)</a:t>
            </a:r>
          </a:p>
          <a:p>
            <a:pPr marL="457200" marR="0" lvl="0" indent="0" algn="l" rtl="0">
              <a:lnSpc>
                <a:spcPct val="120000"/>
              </a:lnSpc>
              <a:spcBef>
                <a:spcPts val="0"/>
              </a:spcBef>
              <a:spcAft>
                <a:spcPts val="0"/>
              </a:spcAft>
              <a:buClr>
                <a:srgbClr val="2838FF"/>
              </a:buClr>
              <a:buSzPct val="25000"/>
              <a:buFont typeface="Arial"/>
              <a:buNone/>
            </a:pPr>
            <a:r>
              <a:rPr lang="en" sz="2000" b="0" i="0" u="none" strike="noStrike" cap="none" dirty="0">
                <a:solidFill>
                  <a:srgbClr val="2838FF"/>
                </a:solidFill>
                <a:latin typeface="Calibri" panose="020F0502020204030204" pitchFamily="34" charset="0"/>
                <a:cs typeface="Calibri" panose="020F0502020204030204" pitchFamily="34" charset="0"/>
                <a:sym typeface="Arial"/>
              </a:rPr>
              <a:t>‘Real’ World</a:t>
            </a:r>
          </a:p>
          <a:p>
            <a:pPr marL="1371600" marR="0" lvl="0" indent="-342900" algn="l" rtl="0">
              <a:lnSpc>
                <a:spcPct val="120000"/>
              </a:lnSpc>
              <a:spcBef>
                <a:spcPts val="0"/>
              </a:spcBef>
              <a:spcAft>
                <a:spcPts val="0"/>
              </a:spcAft>
              <a:buClr>
                <a:schemeClr val="dk1"/>
              </a:buClr>
              <a:buSzPct val="100000"/>
              <a:buFont typeface="Arial"/>
              <a:buChar char="●"/>
            </a:pPr>
            <a:r>
              <a:rPr lang="en-GB" sz="2000" b="0" i="0" u="none" strike="noStrike" cap="none" dirty="0" err="1">
                <a:solidFill>
                  <a:schemeClr val="dk1"/>
                </a:solidFill>
                <a:latin typeface="Calibri" panose="020F0502020204030204" pitchFamily="34" charset="0"/>
                <a:cs typeface="Calibri" panose="020F0502020204030204" pitchFamily="34" charset="0"/>
                <a:sym typeface="Arial"/>
              </a:rPr>
              <a:t>HumanID</a:t>
            </a:r>
            <a:endParaRPr lang="en-GB" sz="2000" b="0" i="0" u="none" strike="noStrike" cap="none" dirty="0">
              <a:solidFill>
                <a:schemeClr val="dk1"/>
              </a:solidFill>
              <a:latin typeface="Calibri" panose="020F0502020204030204" pitchFamily="34" charset="0"/>
              <a:cs typeface="Calibri" panose="020F0502020204030204" pitchFamily="34" charset="0"/>
              <a:sym typeface="Arial"/>
            </a:endParaRPr>
          </a:p>
          <a:p>
            <a:pPr marL="1371600" marR="0" lvl="0" indent="-342900" algn="l" rtl="0">
              <a:lnSpc>
                <a:spcPct val="120000"/>
              </a:lnSpc>
              <a:spcBef>
                <a:spcPts val="0"/>
              </a:spcBef>
              <a:spcAft>
                <a:spcPts val="0"/>
              </a:spcAft>
              <a:buClr>
                <a:schemeClr val="dk1"/>
              </a:buClr>
              <a:buSzPct val="100000"/>
              <a:buFont typeface="Arial"/>
              <a:buChar char="●"/>
            </a:pPr>
            <a:r>
              <a:rPr lang="en-GB" sz="2000" dirty="0">
                <a:solidFill>
                  <a:schemeClr val="dk1"/>
                </a:solidFill>
                <a:latin typeface="Calibri" panose="020F0502020204030204" pitchFamily="34" charset="0"/>
                <a:cs typeface="Calibri" panose="020F0502020204030204" pitchFamily="34" charset="0"/>
              </a:rPr>
              <a:t>Southampton</a:t>
            </a:r>
          </a:p>
          <a:p>
            <a:pPr marL="1371600" marR="0" lvl="0" indent="-342900" algn="l" rtl="0">
              <a:lnSpc>
                <a:spcPct val="120000"/>
              </a:lnSpc>
              <a:spcBef>
                <a:spcPts val="0"/>
              </a:spcBef>
              <a:spcAft>
                <a:spcPts val="0"/>
              </a:spcAft>
              <a:buClr>
                <a:schemeClr val="dk1"/>
              </a:buClr>
              <a:buSzPct val="100000"/>
              <a:buFont typeface="Arial"/>
              <a:buChar char="●"/>
            </a:pPr>
            <a:r>
              <a:rPr lang="en-GB" sz="2000" b="0" i="0" u="none" strike="noStrike" cap="none" dirty="0">
                <a:solidFill>
                  <a:schemeClr val="dk1"/>
                </a:solidFill>
                <a:latin typeface="Calibri" panose="020F0502020204030204" pitchFamily="34" charset="0"/>
                <a:cs typeface="Calibri" panose="020F0502020204030204" pitchFamily="34" charset="0"/>
                <a:sym typeface="Arial"/>
              </a:rPr>
              <a:t>CASIA </a:t>
            </a:r>
            <a:endParaRPr lang="en-GB" sz="1800" dirty="0">
              <a:solidFill>
                <a:schemeClr val="dk1"/>
              </a:solidFill>
            </a:endParaRPr>
          </a:p>
          <a:p>
            <a:pPr marL="539750" marR="0" lvl="0" algn="l" rtl="0">
              <a:lnSpc>
                <a:spcPct val="120000"/>
              </a:lnSpc>
              <a:spcBef>
                <a:spcPts val="0"/>
              </a:spcBef>
              <a:spcAft>
                <a:spcPts val="0"/>
              </a:spcAft>
              <a:buClr>
                <a:schemeClr val="dk1"/>
              </a:buClr>
              <a:buSzPct val="100000"/>
            </a:pPr>
            <a:r>
              <a:rPr lang="en-GB" sz="2000" b="0" i="0" u="none" strike="noStrike" cap="none" dirty="0">
                <a:solidFill>
                  <a:srgbClr val="3333FF"/>
                </a:solidFill>
                <a:latin typeface="Calibri" panose="020F0502020204030204" pitchFamily="34" charset="0"/>
                <a:cs typeface="Calibri" panose="020F0502020204030204" pitchFamily="34" charset="0"/>
                <a:sym typeface="Arial"/>
              </a:rPr>
              <a:t>+ accelerometer, footfall, medical</a:t>
            </a:r>
            <a:endParaRPr lang="en" sz="2000" b="0" i="0" u="none" strike="noStrike" cap="none" dirty="0">
              <a:solidFill>
                <a:srgbClr val="3333FF"/>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chemeClr val="dk1"/>
              </a:solidFill>
              <a:latin typeface="Calibri"/>
              <a:ea typeface="Calibri"/>
              <a:cs typeface="Calibri"/>
              <a:sym typeface="Calibri"/>
            </a:endParaRPr>
          </a:p>
          <a:p>
            <a:pPr marL="254000" marR="0" lvl="0" indent="-254000" algn="l" rtl="0">
              <a:lnSpc>
                <a:spcPct val="100000"/>
              </a:lnSpc>
              <a:spcBef>
                <a:spcPts val="1400"/>
              </a:spcBef>
              <a:spcAft>
                <a:spcPts val="0"/>
              </a:spcAft>
              <a:buClr>
                <a:srgbClr val="000000"/>
              </a:buClr>
              <a:buFont typeface="Arial"/>
              <a:buNone/>
            </a:pPr>
            <a:endParaRPr sz="1200" b="1" i="0" u="none" strike="noStrike" cap="none" dirty="0">
              <a:solidFill>
                <a:schemeClr val="dk1"/>
              </a:solidFill>
              <a:latin typeface="Georgia"/>
              <a:ea typeface="Georgia"/>
              <a:cs typeface="Georgia"/>
              <a:sym typeface="Georgia"/>
            </a:endParaRPr>
          </a:p>
          <a:p>
            <a:pPr marL="254000" marR="0" lvl="0" indent="-254000" algn="l" rtl="0">
              <a:lnSpc>
                <a:spcPct val="100000"/>
              </a:lnSpc>
              <a:spcBef>
                <a:spcPts val="800"/>
              </a:spcBef>
              <a:spcAft>
                <a:spcPts val="0"/>
              </a:spcAft>
              <a:buClr>
                <a:schemeClr val="dk1"/>
              </a:buClr>
              <a:buFont typeface="Calibri"/>
              <a:buNone/>
            </a:pPr>
            <a:endParaRPr sz="1200" b="0" i="0" u="none" strike="noStrike" cap="none" dirty="0">
              <a:solidFill>
                <a:schemeClr val="dk1"/>
              </a:solidFill>
              <a:latin typeface="Georgia"/>
              <a:ea typeface="Georgia"/>
              <a:cs typeface="Georgia"/>
              <a:sym typeface="Georgia"/>
            </a:endParaRPr>
          </a:p>
        </p:txBody>
      </p:sp>
      <p:pic>
        <p:nvPicPr>
          <p:cNvPr id="13" name="Shape 2037">
            <a:extLst>
              <a:ext uri="{FF2B5EF4-FFF2-40B4-BE49-F238E27FC236}">
                <a16:creationId xmlns:a16="http://schemas.microsoft.com/office/drawing/2014/main" id="{FB8080A0-C885-437D-B969-6EA329C7ABA3}"/>
              </a:ext>
            </a:extLst>
          </p:cNvPr>
          <p:cNvPicPr preferRelativeResize="0"/>
          <p:nvPr/>
        </p:nvPicPr>
        <p:blipFill rotWithShape="1">
          <a:blip r:embed="rId3">
            <a:alphaModFix/>
          </a:blip>
          <a:srcRect/>
          <a:stretch/>
        </p:blipFill>
        <p:spPr>
          <a:xfrm>
            <a:off x="5785477" y="2225129"/>
            <a:ext cx="1450198" cy="1407299"/>
          </a:xfrm>
          <a:prstGeom prst="rect">
            <a:avLst/>
          </a:prstGeom>
          <a:noFill/>
          <a:ln w="9525" cap="flat" cmpd="sng">
            <a:solidFill>
              <a:schemeClr val="tx1"/>
            </a:solidFill>
            <a:prstDash val="solid"/>
            <a:round/>
            <a:headEnd type="none" w="med" len="med"/>
            <a:tailEnd type="none" w="med" len="med"/>
          </a:ln>
        </p:spPr>
      </p:pic>
      <p:pic>
        <p:nvPicPr>
          <p:cNvPr id="20" name="Picture 19">
            <a:extLst>
              <a:ext uri="{FF2B5EF4-FFF2-40B4-BE49-F238E27FC236}">
                <a16:creationId xmlns:a16="http://schemas.microsoft.com/office/drawing/2014/main" id="{96E25FD8-501F-4432-B420-A5A3D6EA7756}"/>
              </a:ext>
            </a:extLst>
          </p:cNvPr>
          <p:cNvPicPr>
            <a:picLocks noChangeAspect="1"/>
          </p:cNvPicPr>
          <p:nvPr/>
        </p:nvPicPr>
        <p:blipFill>
          <a:blip r:embed="rId4"/>
          <a:stretch>
            <a:fillRect/>
          </a:stretch>
        </p:blipFill>
        <p:spPr>
          <a:xfrm>
            <a:off x="6993822" y="1402171"/>
            <a:ext cx="2166803" cy="1625102"/>
          </a:xfrm>
          <a:prstGeom prst="rect">
            <a:avLst/>
          </a:prstGeom>
          <a:ln>
            <a:solidFill>
              <a:schemeClr val="tx1"/>
            </a:solidFill>
          </a:ln>
        </p:spPr>
      </p:pic>
      <p:pic>
        <p:nvPicPr>
          <p:cNvPr id="22" name="Picture 21">
            <a:extLst>
              <a:ext uri="{FF2B5EF4-FFF2-40B4-BE49-F238E27FC236}">
                <a16:creationId xmlns:a16="http://schemas.microsoft.com/office/drawing/2014/main" id="{2E93B0E3-36E8-4FCA-826E-07C7F9024B8F}"/>
              </a:ext>
            </a:extLst>
          </p:cNvPr>
          <p:cNvPicPr>
            <a:picLocks noChangeAspect="1"/>
          </p:cNvPicPr>
          <p:nvPr/>
        </p:nvPicPr>
        <p:blipFill>
          <a:blip r:embed="rId5"/>
          <a:stretch>
            <a:fillRect/>
          </a:stretch>
        </p:blipFill>
        <p:spPr>
          <a:xfrm>
            <a:off x="6669876" y="2928778"/>
            <a:ext cx="2400300" cy="1638300"/>
          </a:xfrm>
          <a:prstGeom prst="rect">
            <a:avLst/>
          </a:prstGeom>
          <a:ln>
            <a:solidFill>
              <a:schemeClr val="tx1"/>
            </a:solidFill>
          </a:ln>
        </p:spPr>
      </p:pic>
      <p:pic>
        <p:nvPicPr>
          <p:cNvPr id="24" name="Picture 23">
            <a:extLst>
              <a:ext uri="{FF2B5EF4-FFF2-40B4-BE49-F238E27FC236}">
                <a16:creationId xmlns:a16="http://schemas.microsoft.com/office/drawing/2014/main" id="{04D2BA63-1920-4DF3-87E5-18DAD2E86BC1}"/>
              </a:ext>
            </a:extLst>
          </p:cNvPr>
          <p:cNvPicPr>
            <a:picLocks noChangeAspect="1"/>
          </p:cNvPicPr>
          <p:nvPr/>
        </p:nvPicPr>
        <p:blipFill>
          <a:blip r:embed="rId6"/>
          <a:stretch>
            <a:fillRect/>
          </a:stretch>
        </p:blipFill>
        <p:spPr>
          <a:xfrm>
            <a:off x="4921594" y="3302751"/>
            <a:ext cx="1829981" cy="1339321"/>
          </a:xfrm>
          <a:prstGeom prst="rect">
            <a:avLst/>
          </a:prstGeom>
          <a:ln>
            <a:solidFill>
              <a:schemeClr val="tx1"/>
            </a:solidFill>
          </a:ln>
        </p:spPr>
      </p:pic>
      <p:pic>
        <p:nvPicPr>
          <p:cNvPr id="25" name="Picture 24">
            <a:extLst>
              <a:ext uri="{FF2B5EF4-FFF2-40B4-BE49-F238E27FC236}">
                <a16:creationId xmlns:a16="http://schemas.microsoft.com/office/drawing/2014/main" id="{0F90A9CE-CDE7-492B-981C-895AEAB334F4}"/>
              </a:ext>
            </a:extLst>
          </p:cNvPr>
          <p:cNvPicPr>
            <a:picLocks noChangeAspect="1"/>
          </p:cNvPicPr>
          <p:nvPr/>
        </p:nvPicPr>
        <p:blipFill>
          <a:blip r:embed="rId7"/>
          <a:stretch>
            <a:fillRect/>
          </a:stretch>
        </p:blipFill>
        <p:spPr>
          <a:xfrm>
            <a:off x="6102477" y="3746037"/>
            <a:ext cx="1967497" cy="1339320"/>
          </a:xfrm>
          <a:prstGeom prst="rect">
            <a:avLst/>
          </a:prstGeom>
          <a:ln>
            <a:solidFill>
              <a:schemeClr val="tx1"/>
            </a:solidFill>
          </a:ln>
        </p:spPr>
      </p:pic>
      <p:cxnSp>
        <p:nvCxnSpPr>
          <p:cNvPr id="26" name="Shape 649">
            <a:extLst>
              <a:ext uri="{FF2B5EF4-FFF2-40B4-BE49-F238E27FC236}">
                <a16:creationId xmlns:a16="http://schemas.microsoft.com/office/drawing/2014/main" id="{4CF70A47-52DD-4579-99AD-717044709D23}"/>
              </a:ext>
            </a:extLst>
          </p:cNvPr>
          <p:cNvCxnSpPr/>
          <p:nvPr/>
        </p:nvCxnSpPr>
        <p:spPr>
          <a:xfrm>
            <a:off x="292950" y="647227"/>
            <a:ext cx="8558100" cy="0"/>
          </a:xfrm>
          <a:prstGeom prst="straightConnector1">
            <a:avLst/>
          </a:prstGeom>
          <a:noFill/>
          <a:ln w="9525" cap="flat" cmpd="sng">
            <a:solidFill>
              <a:schemeClr val="dk1"/>
            </a:solidFill>
            <a:prstDash val="solid"/>
            <a:miter/>
            <a:headEnd type="none" w="med" len="med"/>
            <a:tailEnd type="none" w="med" len="med"/>
          </a:ln>
        </p:spPr>
      </p:cxnSp>
      <p:sp>
        <p:nvSpPr>
          <p:cNvPr id="28" name="Shape 2449">
            <a:extLst>
              <a:ext uri="{FF2B5EF4-FFF2-40B4-BE49-F238E27FC236}">
                <a16:creationId xmlns:a16="http://schemas.microsoft.com/office/drawing/2014/main" id="{472A9375-022F-488F-A71A-7696B001759A}"/>
              </a:ext>
            </a:extLst>
          </p:cNvPr>
          <p:cNvSpPr txBox="1"/>
          <p:nvPr/>
        </p:nvSpPr>
        <p:spPr>
          <a:xfrm>
            <a:off x="93150" y="4658946"/>
            <a:ext cx="1876966" cy="391947"/>
          </a:xfrm>
          <a:prstGeom prst="rect">
            <a:avLst/>
          </a:prstGeom>
          <a:solidFill>
            <a:srgbClr val="3333FF"/>
          </a:solidFill>
          <a:ln w="9525" cap="flat" cmpd="sng">
            <a:solidFill>
              <a:srgbClr val="000000"/>
            </a:solidFill>
            <a:prstDash val="solid"/>
            <a:miter/>
            <a:headEnd type="none" w="med" len="med"/>
            <a:tailEnd type="none" w="med" len="med"/>
          </a:ln>
        </p:spPr>
        <p:txBody>
          <a:bodyPr lIns="68575" tIns="34275" rIns="68575" bIns="34275" anchor="t" anchorCtr="0">
            <a:noAutofit/>
          </a:bodyPr>
          <a:lstStyle/>
          <a:p>
            <a:pPr lvl="0" algn="ctr">
              <a:buClr>
                <a:srgbClr val="FFFFFF"/>
              </a:buClr>
              <a:buSzPct val="25000"/>
              <a:defRPr/>
            </a:pPr>
            <a:r>
              <a:rPr lang="es-ES" sz="1100" dirty="0">
                <a:solidFill>
                  <a:srgbClr val="FFFFFF"/>
                </a:solidFill>
                <a:latin typeface="Calibri" panose="020F0502020204030204" pitchFamily="34" charset="0"/>
                <a:cs typeface="Calibri" panose="020F0502020204030204" pitchFamily="34" charset="0"/>
              </a:rPr>
              <a:t>M </a:t>
            </a:r>
            <a:r>
              <a:rPr lang="es-ES" sz="1100" dirty="0" err="1">
                <a:solidFill>
                  <a:srgbClr val="FFFFFF"/>
                </a:solidFill>
                <a:latin typeface="Calibri" panose="020F0502020204030204" pitchFamily="34" charset="0"/>
                <a:cs typeface="Calibri" panose="020F0502020204030204" pitchFamily="34" charset="0"/>
              </a:rPr>
              <a:t>Okumura</a:t>
            </a:r>
            <a:r>
              <a:rPr lang="es-ES" sz="1100" dirty="0">
                <a:solidFill>
                  <a:srgbClr val="FFFFFF"/>
                </a:solidFill>
                <a:latin typeface="Calibri" panose="020F0502020204030204" pitchFamily="34" charset="0"/>
                <a:cs typeface="Calibri" panose="020F0502020204030204" pitchFamily="34" charset="0"/>
              </a:rPr>
              <a:t>, Y Makihara, Y Yagi, IEEE TIFS 2012</a:t>
            </a:r>
            <a:endParaRPr kumimoji="0" lang="en" sz="11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6966069"/>
      </p:ext>
    </p:extLst>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27077</TotalTime>
  <Words>1987</Words>
  <Application>Microsoft Office PowerPoint</Application>
  <PresentationFormat>On-screen Show (16:9)</PresentationFormat>
  <Paragraphs>209</Paragraphs>
  <Slides>29</Slides>
  <Notes>14</Notes>
  <HiddenSlides>0</HiddenSlides>
  <MMClips>12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29</vt:i4>
      </vt:variant>
    </vt:vector>
  </HeadingPairs>
  <TitlesOfParts>
    <vt:vector size="39" baseType="lpstr">
      <vt:lpstr>Batang</vt:lpstr>
      <vt:lpstr>Calibri</vt:lpstr>
      <vt:lpstr>Monotype Sorts</vt:lpstr>
      <vt:lpstr>Georgia</vt:lpstr>
      <vt:lpstr>Arial</vt:lpstr>
      <vt:lpstr>Calibri Light</vt:lpstr>
      <vt:lpstr>simple-light-2</vt:lpstr>
      <vt:lpstr>Office Theme</vt:lpstr>
      <vt:lpstr>Office Theme</vt:lpstr>
      <vt:lpstr>1_Office Theme</vt:lpstr>
      <vt:lpstr>Identifying people by their gait A summary of progress</vt:lpstr>
      <vt:lpstr>1. Where are we now? 2. How did we get here? 3. Where are we going?  </vt:lpstr>
      <vt:lpstr>PowerPoint Presentation</vt:lpstr>
      <vt:lpstr>PowerPoint Presentation</vt:lpstr>
      <vt:lpstr>PowerPoint Presentation</vt:lpstr>
      <vt:lpstr>PowerPoint Presentation</vt:lpstr>
      <vt:lpstr>Biometrics and identity science</vt:lpstr>
      <vt:lpstr>PowerPoint Presentation</vt:lpstr>
      <vt:lpstr>Gait biometrics databases</vt:lpstr>
      <vt:lpstr>1. Where are we now? 2. How did we get here? 3. Where are we going?</vt:lpstr>
      <vt:lpstr>PowerPoint Presentation</vt:lpstr>
      <vt:lpstr>Gait and literature</vt:lpstr>
      <vt:lpstr>PowerPoint Presentation</vt:lpstr>
      <vt:lpstr>PowerPoint Presentation</vt:lpstr>
      <vt:lpstr>Using silhouettes</vt:lpstr>
      <vt:lpstr>Many gait representations possible</vt:lpstr>
      <vt:lpstr>PowerPoint Presentation</vt:lpstr>
      <vt:lpstr>Does gait biometrics really work?</vt:lpstr>
      <vt:lpstr>US demonstration ……</vt:lpstr>
      <vt:lpstr>1. Where are we now? 2. How did we get here? 3. Where are we going?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ACCV HID 2020 Nixon gait</dc:title>
  <dc:creator>Mark S Nixon</dc:creator>
  <cp:lastModifiedBy>Mark Nixon</cp:lastModifiedBy>
  <cp:revision>149</cp:revision>
  <dcterms:modified xsi:type="dcterms:W3CDTF">2020-11-27T15:56:47Z</dcterms:modified>
</cp:coreProperties>
</file>