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257" r:id="rId4"/>
    <p:sldId id="258" r:id="rId5"/>
    <p:sldId id="274" r:id="rId6"/>
    <p:sldId id="271" r:id="rId7"/>
    <p:sldId id="272" r:id="rId8"/>
    <p:sldId id="268" r:id="rId9"/>
    <p:sldId id="273" r:id="rId10"/>
    <p:sldId id="276" r:id="rId11"/>
    <p:sldId id="259" r:id="rId12"/>
    <p:sldId id="269" r:id="rId13"/>
    <p:sldId id="260" r:id="rId14"/>
    <p:sldId id="289" r:id="rId15"/>
    <p:sldId id="261" r:id="rId16"/>
    <p:sldId id="270" r:id="rId17"/>
    <p:sldId id="287" r:id="rId18"/>
    <p:sldId id="290" r:id="rId19"/>
    <p:sldId id="291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 Math" panose="02040503050406030204" pitchFamily="18" charset="0"/>
      <p:regular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6" autoAdjust="0"/>
    <p:restoredTop sz="94694"/>
  </p:normalViewPr>
  <p:slideViewPr>
    <p:cSldViewPr snapToGrid="0">
      <p:cViewPr varScale="1">
        <p:scale>
          <a:sx n="53" d="100"/>
          <a:sy n="53" d="100"/>
        </p:scale>
        <p:origin x="176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CBAC-46C4-409A-B63D-A9AF558C1F42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9A8E-731C-43F4-9726-E4A77D8FF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2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link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ideal</a:t>
            </a:r>
            <a:r>
              <a:rPr lang="zh-CN" altLang="en-US" dirty="0"/>
              <a:t> </a:t>
            </a:r>
            <a:r>
              <a:rPr lang="en-US" altLang="zh-CN" dirty="0"/>
              <a:t>low-pass</a:t>
            </a:r>
            <a:r>
              <a:rPr lang="zh-CN" altLang="en-US" dirty="0"/>
              <a:t> </a:t>
            </a:r>
            <a:r>
              <a:rPr lang="en-US" altLang="zh-CN" dirty="0"/>
              <a:t>filter,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(b)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E9A8E-731C-43F4-9726-E4A77D8FFB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3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Mangos in </a:t>
            </a:r>
            <a:r>
              <a:rPr lang="en-GB" b="0" dirty="0" err="1"/>
              <a:t>portswood</a:t>
            </a:r>
            <a:r>
              <a:rPr lang="en-GB" b="0" dirty="0"/>
              <a:t>, yum </a:t>
            </a:r>
            <a:r>
              <a:rPr lang="en-GB" b="0" dirty="0" err="1"/>
              <a:t>yum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5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Mangos in </a:t>
            </a:r>
            <a:r>
              <a:rPr lang="en-GB" b="0" dirty="0" err="1"/>
              <a:t>portswood</a:t>
            </a:r>
            <a:r>
              <a:rPr lang="en-GB" b="0" dirty="0"/>
              <a:t>, yum </a:t>
            </a:r>
            <a:r>
              <a:rPr lang="en-GB" b="0" dirty="0" err="1"/>
              <a:t>yum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61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Mangos in </a:t>
            </a:r>
            <a:r>
              <a:rPr lang="en-GB" b="0" dirty="0" err="1"/>
              <a:t>portswood</a:t>
            </a:r>
            <a:r>
              <a:rPr lang="en-GB" b="0" dirty="0"/>
              <a:t>, yum </a:t>
            </a:r>
            <a:r>
              <a:rPr lang="en-GB" b="0" dirty="0" err="1"/>
              <a:t>yum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0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14" descr="I:\electronics_computer_science_black_logo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67952" y="5997575"/>
            <a:ext cx="18097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0472" y="5887192"/>
            <a:ext cx="1713137" cy="9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6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22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3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6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6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9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4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6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5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8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9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16A3-9A52-4073-88E9-1F0525049C7A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0.png"/><Relationship Id="rId10" Type="http://schemas.openxmlformats.org/officeDocument/2006/relationships/image" Target="../media/image22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Lecture 2 Image Formation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</a:t>
            </a:r>
            <a:r>
              <a:rPr lang="en-US" altLang="zh-CN" dirty="0"/>
              <a:t>3204</a:t>
            </a:r>
            <a:r>
              <a:rPr lang="en-US" dirty="0"/>
              <a:t> </a:t>
            </a:r>
            <a:r>
              <a:rPr lang="en-GB"/>
              <a:t>Computer Vision</a:t>
            </a:r>
            <a:endParaRPr lang="en-GB" dirty="0"/>
          </a:p>
          <a:p>
            <a:endParaRPr lang="en-GB" dirty="0"/>
          </a:p>
          <a:p>
            <a:r>
              <a:rPr lang="en-GB" sz="3600" b="1" dirty="0">
                <a:solidFill>
                  <a:srgbClr val="0070C0"/>
                </a:solidFill>
              </a:rPr>
              <a:t>What is inside an image?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45847"/>
              </p:ext>
            </p:extLst>
          </p:nvPr>
        </p:nvGraphicFramePr>
        <p:xfrm>
          <a:off x="114300" y="5613401"/>
          <a:ext cx="192231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05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Book pp</a:t>
                      </a:r>
                      <a:r>
                        <a:rPr lang="en-GB" baseline="0" dirty="0"/>
                        <a:t> </a:t>
                      </a:r>
                    </a:p>
                    <a:p>
                      <a:r>
                        <a:rPr lang="en-US" altLang="zh-CN" baseline="0" dirty="0"/>
                        <a:t>29</a:t>
                      </a:r>
                      <a:r>
                        <a:rPr lang="en-GB" baseline="0" dirty="0"/>
                        <a:t>-</a:t>
                      </a:r>
                      <a:r>
                        <a:rPr lang="en-US" altLang="zh-CN" baseline="0" dirty="0"/>
                        <a:t>38</a:t>
                      </a:r>
                    </a:p>
                    <a:p>
                      <a:r>
                        <a:rPr lang="en-US" altLang="zh-CN" baseline="0" dirty="0"/>
                        <a:t>57-66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17" y="5716057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C8C5-B9FD-4B87-B39E-6425E27B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 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E922D-AD5D-4794-989B-390759B93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4772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Let’s see the Fourier transform of the Hard Day’s night chord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Apparently, the </a:t>
            </a:r>
            <a:r>
              <a:rPr lang="en-GB" dirty="0">
                <a:solidFill>
                  <a:srgbClr val="FF0000"/>
                </a:solidFill>
              </a:rPr>
              <a:t>piano</a:t>
            </a:r>
            <a:r>
              <a:rPr lang="en-GB" dirty="0"/>
              <a:t> is more dominant than expected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1AEE1-09D3-4F12-83DE-DD4E9FC8F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377" y="595630"/>
            <a:ext cx="7400925" cy="6134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25F4F-D137-4C40-843B-CB6BDC90F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3286760"/>
            <a:ext cx="12382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1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 </a:t>
            </a:r>
            <a:r>
              <a:rPr lang="en-US" altLang="zh-CN" sz="3600" dirty="0"/>
              <a:t>rectangular</a:t>
            </a:r>
            <a:r>
              <a:rPr lang="zh-CN" altLang="en-US" sz="3600"/>
              <a:t> </a:t>
            </a:r>
            <a:r>
              <a:rPr lang="en-GB" sz="3600"/>
              <a:t>pulse </a:t>
            </a:r>
            <a:r>
              <a:rPr lang="en-GB" sz="3600" dirty="0"/>
              <a:t>and its Fourier transform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989" y="2080089"/>
            <a:ext cx="16004271" cy="42318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6560" y="5323840"/>
            <a:ext cx="859536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1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023" y="1753392"/>
            <a:ext cx="2142892" cy="643255"/>
          </a:xfrm>
        </p:spPr>
        <p:txBody>
          <a:bodyPr/>
          <a:lstStyle/>
          <a:p>
            <a:r>
              <a:rPr lang="en-GB" dirty="0"/>
              <a:t>Pulse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522" y="1484635"/>
            <a:ext cx="4619625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046" y="2589097"/>
            <a:ext cx="2771775" cy="1047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784" y="3511855"/>
            <a:ext cx="3686175" cy="1057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344" y="4588965"/>
            <a:ext cx="4667250" cy="1762125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11DF4B-7688-4AD9-8FA7-8AA0BA805EF4}"/>
              </a:ext>
            </a:extLst>
          </p:cNvPr>
          <p:cNvSpPr/>
          <p:nvPr/>
        </p:nvSpPr>
        <p:spPr>
          <a:xfrm>
            <a:off x="970023" y="2823774"/>
            <a:ext cx="214289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Use Fourier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DA3F52-D978-4CF8-8514-DCD89E37A03E}"/>
              </a:ext>
            </a:extLst>
          </p:cNvPr>
          <p:cNvSpPr/>
          <p:nvPr/>
        </p:nvSpPr>
        <p:spPr>
          <a:xfrm>
            <a:off x="970023" y="3731032"/>
            <a:ext cx="297406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Evaluate integral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D58861-C47B-4F4D-86B2-CC64D42EFECF}"/>
              </a:ext>
            </a:extLst>
          </p:cNvPr>
          <p:cNvSpPr/>
          <p:nvPr/>
        </p:nvSpPr>
        <p:spPr>
          <a:xfrm>
            <a:off x="970023" y="5156451"/>
            <a:ext cx="251352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And get result</a:t>
            </a:r>
          </a:p>
        </p:txBody>
      </p:sp>
    </p:spTree>
    <p:extLst>
      <p:ext uri="{BB962C8B-B14F-4D97-AF65-F5344CB8AC3E}">
        <p14:creationId xmlns:p14="http://schemas.microsoft.com/office/powerpoint/2010/main" val="8840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34510" y="2209927"/>
            <a:ext cx="5745419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Reconstructing a signal from its Fourier transform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605" y="38100"/>
            <a:ext cx="11909254" cy="711464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B8F5E2-78FF-4DDE-BA36-F50586C3F368}"/>
              </a:ext>
            </a:extLst>
          </p:cNvPr>
          <p:cNvSpPr/>
          <p:nvPr/>
        </p:nvSpPr>
        <p:spPr>
          <a:xfrm>
            <a:off x="1882367" y="2724604"/>
            <a:ext cx="22472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This is the </a:t>
            </a:r>
            <a:r>
              <a:rPr lang="en-GB" sz="3200" dirty="0">
                <a:solidFill>
                  <a:srgbClr val="FF0000"/>
                </a:solidFill>
              </a:rPr>
              <a:t>inverse Fourier transform </a:t>
            </a:r>
          </a:p>
        </p:txBody>
      </p:sp>
    </p:spTree>
    <p:extLst>
      <p:ext uri="{BB962C8B-B14F-4D97-AF65-F5344CB8AC3E}">
        <p14:creationId xmlns:p14="http://schemas.microsoft.com/office/powerpoint/2010/main" val="8029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3609-E603-4BE9-916C-BCCA5EDB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21728"/>
            <a:ext cx="12039222" cy="1325563"/>
          </a:xfrm>
        </p:spPr>
        <p:txBody>
          <a:bodyPr/>
          <a:lstStyle/>
          <a:p>
            <a:r>
              <a:rPr lang="en-GB" dirty="0"/>
              <a:t>Inverse Fourier transform is used for </a:t>
            </a:r>
            <a:r>
              <a:rPr lang="en-GB" dirty="0">
                <a:solidFill>
                  <a:srgbClr val="FF0000"/>
                </a:solidFill>
              </a:rPr>
              <a:t>reconstruction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38BAF2-7E17-44DC-95C6-E2755EF0C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09" y="4267523"/>
            <a:ext cx="2405805" cy="1962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5D16F3-072B-4087-8BDF-EBC374BF76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77435" y="4266368"/>
            <a:ext cx="2431472" cy="1962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03BFDE-7DFD-4493-A4ED-CEC6A21EECA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38859" y="4253668"/>
            <a:ext cx="2431472" cy="1962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ACCF3D-8000-4A60-8150-086128E773E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150548" y="4253668"/>
            <a:ext cx="2431472" cy="1962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F4D60F-312B-44C1-8826-0F3C3B11EC9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65444" y="2351450"/>
            <a:ext cx="7368020" cy="14518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B20A06-F197-46EF-A808-30B21DABB1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4471" y="2251670"/>
            <a:ext cx="1469570" cy="16513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426E1DF-05A2-4A5C-97E2-9A5674426CD2}"/>
              </a:ext>
            </a:extLst>
          </p:cNvPr>
          <p:cNvSpPr/>
          <p:nvPr/>
        </p:nvSpPr>
        <p:spPr>
          <a:xfrm>
            <a:off x="1040156" y="1544406"/>
            <a:ext cx="2753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Fourier transform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B90401-989D-4113-995F-2A9C41AFCD95}"/>
              </a:ext>
            </a:extLst>
          </p:cNvPr>
          <p:cNvSpPr/>
          <p:nvPr/>
        </p:nvSpPr>
        <p:spPr>
          <a:xfrm>
            <a:off x="7022434" y="1434937"/>
            <a:ext cx="2753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Inverse Fourier transform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F51C7F9-CF36-43CA-9FB7-36582EE09C11}"/>
              </a:ext>
            </a:extLst>
          </p:cNvPr>
          <p:cNvSpPr/>
          <p:nvPr/>
        </p:nvSpPr>
        <p:spPr>
          <a:xfrm>
            <a:off x="1333968" y="2092822"/>
            <a:ext cx="1579418" cy="340103"/>
          </a:xfrm>
          <a:custGeom>
            <a:avLst/>
            <a:gdLst>
              <a:gd name="connsiteX0" fmla="*/ 0 w 1579418"/>
              <a:gd name="connsiteY0" fmla="*/ 145542 h 340103"/>
              <a:gd name="connsiteX1" fmla="*/ 969818 w 1579418"/>
              <a:gd name="connsiteY1" fmla="*/ 6996 h 340103"/>
              <a:gd name="connsiteX2" fmla="*/ 1579418 w 1579418"/>
              <a:gd name="connsiteY2" fmla="*/ 339505 h 34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9418" h="340103">
                <a:moveTo>
                  <a:pt x="0" y="145542"/>
                </a:moveTo>
                <a:cubicBezTo>
                  <a:pt x="353291" y="60105"/>
                  <a:pt x="706582" y="-25331"/>
                  <a:pt x="969818" y="6996"/>
                </a:cubicBezTo>
                <a:cubicBezTo>
                  <a:pt x="1233054" y="39323"/>
                  <a:pt x="1447800" y="355669"/>
                  <a:pt x="1579418" y="339505"/>
                </a:cubicBezTo>
              </a:path>
            </a:pathLst>
          </a:custGeom>
          <a:noFill/>
          <a:ln w="28575">
            <a:solidFill>
              <a:srgbClr val="6666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90CDBD2-3C5A-4CD4-8828-D7C5E88ECB28}"/>
              </a:ext>
            </a:extLst>
          </p:cNvPr>
          <p:cNvSpPr/>
          <p:nvPr/>
        </p:nvSpPr>
        <p:spPr>
          <a:xfrm>
            <a:off x="7273633" y="2432925"/>
            <a:ext cx="2268904" cy="340103"/>
          </a:xfrm>
          <a:custGeom>
            <a:avLst/>
            <a:gdLst>
              <a:gd name="connsiteX0" fmla="*/ 0 w 1579418"/>
              <a:gd name="connsiteY0" fmla="*/ 145542 h 340103"/>
              <a:gd name="connsiteX1" fmla="*/ 969818 w 1579418"/>
              <a:gd name="connsiteY1" fmla="*/ 6996 h 340103"/>
              <a:gd name="connsiteX2" fmla="*/ 1579418 w 1579418"/>
              <a:gd name="connsiteY2" fmla="*/ 339505 h 34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9418" h="340103">
                <a:moveTo>
                  <a:pt x="0" y="145542"/>
                </a:moveTo>
                <a:cubicBezTo>
                  <a:pt x="353291" y="60105"/>
                  <a:pt x="706582" y="-25331"/>
                  <a:pt x="969818" y="6996"/>
                </a:cubicBezTo>
                <a:cubicBezTo>
                  <a:pt x="1233054" y="39323"/>
                  <a:pt x="1447800" y="355669"/>
                  <a:pt x="1579418" y="339505"/>
                </a:cubicBezTo>
              </a:path>
            </a:pathLst>
          </a:custGeom>
          <a:noFill/>
          <a:ln w="28575">
            <a:solidFill>
              <a:srgbClr val="6666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CB6560-7779-4B85-B138-6DF63E9B34B6}"/>
              </a:ext>
            </a:extLst>
          </p:cNvPr>
          <p:cNvSpPr/>
          <p:nvPr/>
        </p:nvSpPr>
        <p:spPr>
          <a:xfrm>
            <a:off x="3338864" y="6131246"/>
            <a:ext cx="255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ea typeface="Times New Roman" panose="02020603050405020304" pitchFamily="18" charset="0"/>
              </a:rPr>
              <a:t>5% of transform components</a:t>
            </a:r>
            <a:endParaRPr lang="en-GB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32A222-BAB9-4EC1-A4A6-C2684F90673B}"/>
              </a:ext>
            </a:extLst>
          </p:cNvPr>
          <p:cNvSpPr/>
          <p:nvPr/>
        </p:nvSpPr>
        <p:spPr>
          <a:xfrm>
            <a:off x="892026" y="6298989"/>
            <a:ext cx="2551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ea typeface="Times New Roman" panose="02020603050405020304" pitchFamily="18" charset="0"/>
              </a:rPr>
              <a:t>image</a:t>
            </a:r>
            <a:endParaRPr lang="en-GB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6B7962-05C5-4CBA-822C-571B62CBC1A5}"/>
              </a:ext>
            </a:extLst>
          </p:cNvPr>
          <p:cNvSpPr/>
          <p:nvPr/>
        </p:nvSpPr>
        <p:spPr>
          <a:xfrm>
            <a:off x="6418715" y="6285134"/>
            <a:ext cx="2551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ea typeface="Times New Roman" panose="02020603050405020304" pitchFamily="18" charset="0"/>
              </a:rPr>
              <a:t>reconstructed image</a:t>
            </a:r>
            <a:endParaRPr lang="en-GB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875195-4D85-4F71-BD1F-340BE83A9A0A}"/>
              </a:ext>
            </a:extLst>
          </p:cNvPr>
          <p:cNvSpPr/>
          <p:nvPr/>
        </p:nvSpPr>
        <p:spPr>
          <a:xfrm>
            <a:off x="9043448" y="6285134"/>
            <a:ext cx="2551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ea typeface="Times New Roman" panose="02020603050405020304" pitchFamily="18" charset="0"/>
              </a:rPr>
              <a:t>error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1153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Magnitude and phase of Fourier transform of a pulse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982" y="1614487"/>
            <a:ext cx="6010275" cy="733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73" y="2457629"/>
            <a:ext cx="10072054" cy="2951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13" y="5785149"/>
            <a:ext cx="4572000" cy="60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305" y="5518449"/>
            <a:ext cx="4019550" cy="1000125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8" y="4797557"/>
            <a:ext cx="675030" cy="9180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Illustrating the importance of phase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17" y="1601788"/>
            <a:ext cx="11825572" cy="3427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756697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10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</a:t>
            </a:r>
            <a:r>
              <a:rPr lang="en-GB" dirty="0"/>
              <a:t>ain points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far</a:t>
            </a:r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4" y="5816434"/>
            <a:ext cx="675030" cy="9180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B6E867-6D2C-48AD-A2AA-C4350F896F0C}"/>
              </a:ext>
            </a:extLst>
          </p:cNvPr>
          <p:cNvSpPr txBox="1"/>
          <p:nvPr/>
        </p:nvSpPr>
        <p:spPr>
          <a:xfrm>
            <a:off x="856288" y="1690688"/>
            <a:ext cx="6096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 – </a:t>
            </a:r>
            <a:r>
              <a:rPr lang="en-GB" sz="2400" dirty="0">
                <a:solidFill>
                  <a:srgbClr val="6666FF"/>
                </a:solidFill>
              </a:rPr>
              <a:t>sampling</a:t>
            </a:r>
            <a:r>
              <a:rPr lang="en-GB" sz="2400" dirty="0"/>
              <a:t> data is not as simple as it appears</a:t>
            </a:r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/>
          </a:p>
          <a:p>
            <a:r>
              <a:rPr lang="en-GB" sz="2400" dirty="0"/>
              <a:t>2 – sampling affects </a:t>
            </a:r>
            <a:r>
              <a:rPr lang="en-GB" sz="2400" dirty="0">
                <a:solidFill>
                  <a:srgbClr val="6666FF"/>
                </a:solidFill>
              </a:rPr>
              <a:t>space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6666FF"/>
                </a:solidFill>
              </a:rPr>
              <a:t>brightness</a:t>
            </a:r>
          </a:p>
          <a:p>
            <a:endParaRPr lang="en-GB" sz="2400" dirty="0"/>
          </a:p>
          <a:p>
            <a:r>
              <a:rPr lang="en-GB" sz="2400" dirty="0"/>
              <a:t>3 – Fourier allows us to understand </a:t>
            </a:r>
            <a:r>
              <a:rPr lang="en-GB" sz="2400" dirty="0">
                <a:solidFill>
                  <a:srgbClr val="6666FF"/>
                </a:solidFill>
              </a:rPr>
              <a:t>frequency</a:t>
            </a:r>
          </a:p>
          <a:p>
            <a:endParaRPr lang="en-GB" sz="2400" dirty="0">
              <a:solidFill>
                <a:srgbClr val="6666FF"/>
              </a:solidFill>
            </a:endParaRPr>
          </a:p>
          <a:p>
            <a:r>
              <a:rPr lang="en-GB" sz="2400" dirty="0">
                <a:solidFill>
                  <a:srgbClr val="6666FF"/>
                </a:solidFill>
              </a:rPr>
              <a:t>4 – </a:t>
            </a:r>
            <a:r>
              <a:rPr lang="en-GB" sz="2400" dirty="0"/>
              <a:t>Fourier allows for </a:t>
            </a:r>
            <a:r>
              <a:rPr lang="en-GB" sz="2400" dirty="0">
                <a:solidFill>
                  <a:srgbClr val="6666FF"/>
                </a:solidFill>
              </a:rPr>
              <a:t>coding </a:t>
            </a:r>
            <a:r>
              <a:rPr lang="en-GB" sz="2400" dirty="0"/>
              <a:t>and more</a:t>
            </a:r>
          </a:p>
          <a:p>
            <a:endParaRPr lang="en-GB" sz="2400" dirty="0"/>
          </a:p>
          <a:p>
            <a:pPr marL="717550" indent="-717550"/>
            <a:r>
              <a:rPr lang="en-GB" sz="2400" dirty="0"/>
              <a:t>Next, Fourier will allow us to understand sampling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9F5C8-094B-4F67-9713-3D8AD7119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2599">
            <a:off x="7991887" y="2336817"/>
            <a:ext cx="3214816" cy="28334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726569-73D7-4928-A9FD-32B801B2C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6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transforms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A114D-E6A1-4149-A812-2B534655E15D}"/>
              </a:ext>
            </a:extLst>
          </p:cNvPr>
          <p:cNvSpPr txBox="1"/>
          <p:nvPr/>
        </p:nvSpPr>
        <p:spPr>
          <a:xfrm>
            <a:off x="838200" y="3284964"/>
            <a:ext cx="2156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highlight>
                  <a:srgbClr val="00FFFF"/>
                </a:highlight>
              </a:rPr>
              <a:t>Wavelets</a:t>
            </a:r>
            <a:endParaRPr lang="en-US" sz="2800" dirty="0">
              <a:highlight>
                <a:srgbClr val="00FFFF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2DC5FD-A164-7F45-8230-787E8FF46C1A}"/>
              </a:ext>
            </a:extLst>
          </p:cNvPr>
          <p:cNvSpPr txBox="1"/>
          <p:nvPr/>
        </p:nvSpPr>
        <p:spPr>
          <a:xfrm>
            <a:off x="1931504" y="1590347"/>
            <a:ext cx="5840896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Discrete Cosine (Sine) Transform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Discrete Hartley Transform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9BC1D4-D683-514F-9D45-B367254EB526}"/>
              </a:ext>
            </a:extLst>
          </p:cNvPr>
          <p:cNvSpPr txBox="1"/>
          <p:nvPr/>
        </p:nvSpPr>
        <p:spPr>
          <a:xfrm>
            <a:off x="2617305" y="3285276"/>
            <a:ext cx="34786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Continuous wavelet</a:t>
            </a:r>
          </a:p>
          <a:p>
            <a:r>
              <a:rPr lang="en-US" sz="2000" dirty="0"/>
              <a:t>Discrete wavelet</a:t>
            </a:r>
          </a:p>
          <a:p>
            <a:r>
              <a:rPr lang="en-US" sz="2000" dirty="0"/>
              <a:t>Complex wavelet</a:t>
            </a:r>
          </a:p>
          <a:p>
            <a:r>
              <a:rPr lang="en-US" sz="2000" dirty="0"/>
              <a:t>Stationary wavelet</a:t>
            </a:r>
          </a:p>
          <a:p>
            <a:r>
              <a:rPr lang="en-US" sz="2000" dirty="0"/>
              <a:t>Dual wavelet</a:t>
            </a:r>
          </a:p>
          <a:p>
            <a:r>
              <a:rPr lang="en-US" sz="2000" dirty="0" err="1"/>
              <a:t>Haar</a:t>
            </a:r>
            <a:r>
              <a:rPr lang="en-US" sz="2000" dirty="0"/>
              <a:t> wavelet</a:t>
            </a:r>
          </a:p>
          <a:p>
            <a:r>
              <a:rPr lang="en-US" sz="2000" dirty="0"/>
              <a:t>Daubechies wavelet</a:t>
            </a:r>
          </a:p>
          <a:p>
            <a:r>
              <a:rPr lang="en-US" sz="2000" dirty="0" err="1"/>
              <a:t>Morlet</a:t>
            </a:r>
            <a:r>
              <a:rPr lang="en-US" sz="2000" dirty="0"/>
              <a:t> wavelet</a:t>
            </a:r>
          </a:p>
          <a:p>
            <a:r>
              <a:rPr lang="en-US" sz="2000" dirty="0"/>
              <a:t>Gabor wavelet</a:t>
            </a:r>
          </a:p>
          <a:p>
            <a:r>
              <a:rPr lang="en-US" altLang="zh-CN" sz="2000" dirty="0"/>
              <a:t>……</a:t>
            </a:r>
            <a:endParaRPr lang="en-US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6CD73E-E9D6-E348-A6CC-58BDE48766F4}"/>
              </a:ext>
            </a:extLst>
          </p:cNvPr>
          <p:cNvCxnSpPr/>
          <p:nvPr/>
        </p:nvCxnSpPr>
        <p:spPr>
          <a:xfrm>
            <a:off x="2474843" y="3295374"/>
            <a:ext cx="0" cy="34645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37F192B-8F7E-E243-8F6E-5A67AD9B3E2F}"/>
              </a:ext>
            </a:extLst>
          </p:cNvPr>
          <p:cNvSpPr txBox="1"/>
          <p:nvPr/>
        </p:nvSpPr>
        <p:spPr>
          <a:xfrm>
            <a:off x="6172200" y="3268396"/>
            <a:ext cx="2156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highlight>
                  <a:srgbClr val="00FFFF"/>
                </a:highlight>
              </a:rPr>
              <a:t>Curvelets</a:t>
            </a:r>
            <a:endParaRPr lang="en-US" sz="2800" dirty="0">
              <a:highlight>
                <a:srgbClr val="00FFFF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73D9C-1BF1-6440-A858-61AFFEAAEAD1}"/>
              </a:ext>
            </a:extLst>
          </p:cNvPr>
          <p:cNvSpPr txBox="1"/>
          <p:nvPr/>
        </p:nvSpPr>
        <p:spPr>
          <a:xfrm>
            <a:off x="9197009" y="3268396"/>
            <a:ext cx="2156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highlight>
                  <a:srgbClr val="00FFFF"/>
                </a:highlight>
              </a:rPr>
              <a:t>Shearlets</a:t>
            </a:r>
            <a:endParaRPr lang="en-US" sz="2800" dirty="0">
              <a:highlight>
                <a:srgbClr val="00FFFF"/>
              </a:highlight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F922E7D-7C55-F84B-B9CA-339F69DD0DF3}"/>
              </a:ext>
            </a:extLst>
          </p:cNvPr>
          <p:cNvSpPr/>
          <p:nvPr/>
        </p:nvSpPr>
        <p:spPr>
          <a:xfrm>
            <a:off x="8582991" y="4178300"/>
            <a:ext cx="1526209" cy="2097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EECCAE-45C5-0A45-9051-30501788C855}"/>
              </a:ext>
            </a:extLst>
          </p:cNvPr>
          <p:cNvSpPr txBox="1"/>
          <p:nvPr/>
        </p:nvSpPr>
        <p:spPr>
          <a:xfrm>
            <a:off x="8776804" y="4271569"/>
            <a:ext cx="149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Bandelet </a:t>
            </a:r>
          </a:p>
          <a:p>
            <a:r>
              <a:rPr lang="en-US" sz="2000" dirty="0"/>
              <a:t>Contourlet </a:t>
            </a:r>
          </a:p>
          <a:p>
            <a:r>
              <a:rPr lang="en-US" sz="2000" dirty="0" err="1"/>
              <a:t>Fresnelet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Chirplet</a:t>
            </a:r>
            <a:endParaRPr lang="en-US" sz="2000" dirty="0"/>
          </a:p>
          <a:p>
            <a:r>
              <a:rPr lang="en-US" sz="2000" dirty="0" err="1"/>
              <a:t>Noiselet</a:t>
            </a:r>
            <a:endParaRPr lang="en-US" sz="2000" dirty="0"/>
          </a:p>
          <a:p>
            <a:r>
              <a:rPr lang="en-US" altLang="zh-CN" sz="2000" dirty="0"/>
              <a:t>……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3841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Wavelet</a:t>
            </a:r>
            <a:r>
              <a:rPr lang="zh-CN" altLang="en-US" dirty="0"/>
              <a:t> </a:t>
            </a:r>
            <a:r>
              <a:rPr lang="en-US" altLang="zh-CN" dirty="0"/>
              <a:t>transform</a:t>
            </a:r>
            <a:endParaRPr lang="en-GB" dirty="0"/>
          </a:p>
        </p:txBody>
      </p:sp>
      <p:pic>
        <p:nvPicPr>
          <p:cNvPr id="4" name="Picture 3" descr="A picture containing building, black, white&#10;&#10;Description automatically generated">
            <a:extLst>
              <a:ext uri="{FF2B5EF4-FFF2-40B4-BE49-F238E27FC236}">
                <a16:creationId xmlns:a16="http://schemas.microsoft.com/office/drawing/2014/main" id="{6F97F321-ECE1-9F49-B9DE-D6EAEB50F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711200"/>
            <a:ext cx="5067300" cy="506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2B45EE-A09D-E24A-908D-0158B692F8E9}"/>
              </a:ext>
            </a:extLst>
          </p:cNvPr>
          <p:cNvSpPr txBox="1"/>
          <p:nvPr/>
        </p:nvSpPr>
        <p:spPr>
          <a:xfrm>
            <a:off x="5983358" y="5930900"/>
            <a:ext cx="558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 example of the 2D discrete wavelet transform that is used in JPEG2000</a:t>
            </a:r>
            <a:r>
              <a:rPr lang="zh-CN" altLang="en-US" sz="2000" dirty="0"/>
              <a:t> </a:t>
            </a:r>
            <a:r>
              <a:rPr lang="en-US" altLang="zh-CN" sz="2000" dirty="0"/>
              <a:t>[Credit:</a:t>
            </a:r>
            <a:r>
              <a:rPr lang="zh-CN" altLang="en-US" sz="2000" dirty="0"/>
              <a:t> </a:t>
            </a:r>
            <a:r>
              <a:rPr lang="en-US" altLang="zh-CN" sz="2000" dirty="0"/>
              <a:t>Wikipedia]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130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1943-CE4D-413A-AA0D-2DA2D67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5FBD-2E76-4EF1-88FC-F56D19575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How is an image formed?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restrictions are there on image formation?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Go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GB" dirty="0"/>
              <a:t>Fourier …..</a:t>
            </a:r>
          </a:p>
        </p:txBody>
      </p:sp>
    </p:spTree>
    <p:extLst>
      <p:ext uri="{BB962C8B-B14F-4D97-AF65-F5344CB8AC3E}">
        <p14:creationId xmlns:p14="http://schemas.microsoft.com/office/powerpoint/2010/main" val="234095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Decomposing an image into its bits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161" y="1885950"/>
            <a:ext cx="7487639" cy="4354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304" y="2524604"/>
            <a:ext cx="7678290" cy="3230695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A28C04-1CD1-410E-BB75-54462CB0CBE8}"/>
              </a:ext>
            </a:extLst>
          </p:cNvPr>
          <p:cNvSpPr/>
          <p:nvPr/>
        </p:nvSpPr>
        <p:spPr>
          <a:xfrm>
            <a:off x="1212864" y="1402616"/>
            <a:ext cx="9766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The </a:t>
            </a:r>
            <a:r>
              <a:rPr lang="en-GB" sz="2400" dirty="0">
                <a:solidFill>
                  <a:srgbClr val="6666FF"/>
                </a:solidFill>
              </a:rPr>
              <a:t>Most Significant Bit </a:t>
            </a:r>
            <a:r>
              <a:rPr lang="en-GB" sz="2400" dirty="0">
                <a:solidFill>
                  <a:prstClr val="black"/>
                </a:solidFill>
              </a:rPr>
              <a:t>carries the </a:t>
            </a:r>
            <a:r>
              <a:rPr lang="en-GB" sz="2400" dirty="0">
                <a:solidFill>
                  <a:srgbClr val="FF0000"/>
                </a:solidFill>
              </a:rPr>
              <a:t>most information </a:t>
            </a:r>
            <a:r>
              <a:rPr lang="en-GB" sz="2400" dirty="0">
                <a:solidFill>
                  <a:prstClr val="black"/>
                </a:solidFill>
              </a:rPr>
              <a:t>where as bit 0 is </a:t>
            </a:r>
            <a:r>
              <a:rPr lang="en-GB" sz="2400" dirty="0">
                <a:solidFill>
                  <a:srgbClr val="FF0000"/>
                </a:solidFill>
              </a:rPr>
              <a:t>noise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1D8A0F-A403-4337-B2E3-B08A8D7907B6}"/>
              </a:ext>
            </a:extLst>
          </p:cNvPr>
          <p:cNvSpPr/>
          <p:nvPr/>
        </p:nvSpPr>
        <p:spPr>
          <a:xfrm>
            <a:off x="1968579" y="6184789"/>
            <a:ext cx="9766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… and here, bit 4 is the </a:t>
            </a:r>
            <a:r>
              <a:rPr lang="en-GB" sz="2400" dirty="0">
                <a:solidFill>
                  <a:srgbClr val="6666FF"/>
                </a:solidFill>
              </a:rPr>
              <a:t>lighting</a:t>
            </a:r>
          </a:p>
        </p:txBody>
      </p:sp>
    </p:spTree>
    <p:extLst>
      <p:ext uri="{BB962C8B-B14F-4D97-AF65-F5344CB8AC3E}">
        <p14:creationId xmlns:p14="http://schemas.microsoft.com/office/powerpoint/2010/main" val="12766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Effects of differing image resolution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722" y="2038847"/>
            <a:ext cx="8656556" cy="34513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0781D1-92E7-4ECF-B28D-F20590959CF1}"/>
              </a:ext>
            </a:extLst>
          </p:cNvPr>
          <p:cNvSpPr/>
          <p:nvPr/>
        </p:nvSpPr>
        <p:spPr>
          <a:xfrm>
            <a:off x="1212864" y="5453583"/>
            <a:ext cx="9766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6666FF"/>
                </a:solidFill>
              </a:rPr>
              <a:t>Low resolution </a:t>
            </a:r>
            <a:r>
              <a:rPr lang="en-GB" sz="2400" dirty="0">
                <a:solidFill>
                  <a:prstClr val="black"/>
                </a:solidFill>
              </a:rPr>
              <a:t>lose information but </a:t>
            </a:r>
            <a:r>
              <a:rPr lang="en-GB" sz="2400" i="1" dirty="0">
                <a:solidFill>
                  <a:prstClr val="black"/>
                </a:solidFill>
              </a:rPr>
              <a:t>N</a:t>
            </a:r>
            <a:r>
              <a:rPr lang="en-GB" sz="2400" dirty="0">
                <a:solidFill>
                  <a:prstClr val="black"/>
                </a:solidFill>
              </a:rPr>
              <a:t>×</a:t>
            </a:r>
            <a:r>
              <a:rPr lang="en-GB" sz="2400" i="1" dirty="0">
                <a:solidFill>
                  <a:prstClr val="black"/>
                </a:solidFill>
              </a:rPr>
              <a:t>N</a:t>
            </a:r>
            <a:r>
              <a:rPr lang="en-GB" sz="2400" dirty="0">
                <a:solidFill>
                  <a:prstClr val="black"/>
                </a:solidFill>
              </a:rPr>
              <a:t> points implies much </a:t>
            </a:r>
            <a:r>
              <a:rPr lang="en-GB" sz="2400" dirty="0">
                <a:solidFill>
                  <a:srgbClr val="FF0000"/>
                </a:solidFill>
              </a:rPr>
              <a:t>storage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95AD2-199E-42B8-822F-B9EA5305BAD3}"/>
              </a:ext>
            </a:extLst>
          </p:cNvPr>
          <p:cNvSpPr/>
          <p:nvPr/>
        </p:nvSpPr>
        <p:spPr>
          <a:xfrm>
            <a:off x="1212864" y="5976299"/>
            <a:ext cx="9766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How do we </a:t>
            </a:r>
            <a:r>
              <a:rPr lang="en-GB" sz="2400" dirty="0">
                <a:solidFill>
                  <a:srgbClr val="FF0000"/>
                </a:solidFill>
              </a:rPr>
              <a:t>choose</a:t>
            </a:r>
            <a:r>
              <a:rPr lang="en-GB" sz="2400" dirty="0"/>
              <a:t> an </a:t>
            </a:r>
            <a:r>
              <a:rPr lang="en-GB" sz="2400" dirty="0">
                <a:solidFill>
                  <a:srgbClr val="FF0000"/>
                </a:solidFill>
              </a:rPr>
              <a:t>appropriate</a:t>
            </a:r>
            <a:r>
              <a:rPr lang="en-GB" sz="2400" dirty="0"/>
              <a:t> value for </a:t>
            </a:r>
            <a:r>
              <a:rPr lang="en-GB" sz="2400" i="1" dirty="0">
                <a:solidFill>
                  <a:prstClr val="black"/>
                </a:solidFill>
              </a:rPr>
              <a:t>N</a:t>
            </a:r>
            <a:r>
              <a:rPr lang="en-GB" sz="2400" dirty="0">
                <a:solidFill>
                  <a:prstClr val="black"/>
                </a:solidFill>
              </a:rPr>
              <a:t>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1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Joseph Fourier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15" y="1966302"/>
            <a:ext cx="6831220" cy="4351338"/>
          </a:xfrm>
        </p:spPr>
        <p:txBody>
          <a:bodyPr>
            <a:normAutofit/>
          </a:bodyPr>
          <a:lstStyle/>
          <a:p>
            <a:r>
              <a:rPr lang="en-GB" dirty="0"/>
              <a:t>Any periodic function is the result of adding up sine and cosine waves of different frequencies</a:t>
            </a:r>
          </a:p>
          <a:p>
            <a:r>
              <a:rPr lang="en-GB" dirty="0"/>
              <a:t>Sceptical? Yeah, so were Lagrange and Laplace. Good company eh?</a:t>
            </a:r>
          </a:p>
          <a:p>
            <a:r>
              <a:rPr lang="en-GB" dirty="0"/>
              <a:t>“Fourier’s treatise is one of the very few scientific books that can never be rendered antiquated by the progress of science” James Clerk Maxwell 1878</a:t>
            </a:r>
          </a:p>
        </p:txBody>
      </p:sp>
      <p:pic>
        <p:nvPicPr>
          <p:cNvPr id="15364" name="Picture 4" descr="Image result for joseph four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64">
            <a:off x="7773360" y="2022178"/>
            <a:ext cx="1754933" cy="213344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396" y="247230"/>
            <a:ext cx="3074196" cy="5683344"/>
          </a:xfrm>
          <a:prstGeom prst="rect">
            <a:avLst/>
          </a:prstGeom>
        </p:spPr>
      </p:pic>
      <p:pic>
        <p:nvPicPr>
          <p:cNvPr id="8" name="Picture 6" descr="Image result for laplace is an idi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8612">
            <a:off x="7880292" y="4630176"/>
            <a:ext cx="2436098" cy="14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9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are 2D waves?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2D waves are along x and y axes simultaneously</a:t>
            </a:r>
          </a:p>
        </p:txBody>
      </p:sp>
      <p:pic>
        <p:nvPicPr>
          <p:cNvPr id="1026" name="Picture 2" descr="http://khongthe.com/wallpapers/nature/clouds-ocean-waves-243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27" y="2420888"/>
            <a:ext cx="6122946" cy="34459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C6CA9A7-5116-478D-A6C1-628CF9CDF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1E7D0-0773-4291-8945-65C08D21C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0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and in terms of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N.b.</a:t>
            </a:r>
            <a:r>
              <a:rPr lang="en-GB" dirty="0"/>
              <a:t> colour immaterial (just for visuals)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09" y="2691366"/>
            <a:ext cx="3247765" cy="283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541" y="3201275"/>
            <a:ext cx="3706397" cy="24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9" y="2691369"/>
            <a:ext cx="3247766" cy="2832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59" y="717091"/>
            <a:ext cx="3665296" cy="2408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143EB4E-2A34-4071-B202-B4EEDF01C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A2FBE-A6A1-4146-B177-EDBA71445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9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up Fourier…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2" y="4747398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756697"/>
            <a:ext cx="804605" cy="993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30620" y="2773433"/>
                <a:ext cx="99845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First, we have that the FT is 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/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of a time-variant signal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𝑝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20" y="2773433"/>
                <a:ext cx="9984513" cy="369332"/>
              </a:xfrm>
              <a:prstGeom prst="rect">
                <a:avLst/>
              </a:prstGeom>
              <a:blipFill>
                <a:blip r:embed="rId4"/>
                <a:stretch>
                  <a:fillRect l="-549" t="-11475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30620" y="3770128"/>
                <a:ext cx="9984513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transform is a function of frequency so		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𝐹𝑝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20" y="3770128"/>
                <a:ext cx="9984513" cy="404983"/>
              </a:xfrm>
              <a:prstGeom prst="rect">
                <a:avLst/>
              </a:prstGeom>
              <a:blipFill>
                <a:blip r:embed="rId5"/>
                <a:stretch>
                  <a:fillRect l="-549" t="-2985" b="-1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30620" y="3253955"/>
                <a:ext cx="10079918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73685">
                  <a:spcBef>
                    <a:spcPts val="600"/>
                  </a:spcBef>
                  <a:spcAft>
                    <a:spcPts val="600"/>
                  </a:spcAft>
                  <a:tabLst>
                    <a:tab pos="2853055" algn="ctr"/>
                    <a:tab pos="5715000" algn="r"/>
                    <a:tab pos="3330575" algn="l"/>
                    <a:tab pos="5715000" algn="r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Fourier transform is then  			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𝐹𝑝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GB" sz="1600" dirty="0">
                  <a:latin typeface="Palatin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20" y="3253955"/>
                <a:ext cx="10079918" cy="404983"/>
              </a:xfrm>
              <a:prstGeom prst="rect">
                <a:avLst/>
              </a:prstGeom>
              <a:blipFill>
                <a:blip r:embed="rId6"/>
                <a:stretch>
                  <a:fillRect l="-544" t="-4545" b="-19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30620" y="4286301"/>
                <a:ext cx="9984513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stands for the Fourier transform so			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𝐹𝑝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ℱ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20" y="4286301"/>
                <a:ext cx="9984513" cy="404983"/>
              </a:xfrm>
              <a:prstGeom prst="rect">
                <a:avLst/>
              </a:prstGeom>
              <a:blipFill>
                <a:blip r:embed="rId7"/>
                <a:stretch>
                  <a:fillRect t="-2985" b="-1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30620" y="4802474"/>
                <a:ext cx="9984513" cy="443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73685" algn="just">
                  <a:spcBef>
                    <a:spcPts val="600"/>
                  </a:spcBef>
                  <a:spcAft>
                    <a:spcPts val="600"/>
                  </a:spcAft>
                  <a:tabLst>
                    <a:tab pos="2853055" algn="ctr"/>
                    <a:tab pos="5715000" algn="r"/>
                    <a:tab pos="3060700" algn="l"/>
                    <a:tab pos="5715000" algn="r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/>
                    </m:d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actually an integral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𝐹𝑝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ℱ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cas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GB" sz="1600" dirty="0">
                  <a:latin typeface="Palatino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20" y="4802474"/>
                <a:ext cx="9984513" cy="443326"/>
              </a:xfrm>
              <a:prstGeom prst="rect">
                <a:avLst/>
              </a:prstGeom>
              <a:blipFill>
                <a:blip r:embed="rId8"/>
                <a:stretch>
                  <a:fillRect l="-549" t="-115068" b="-179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30620" y="5356990"/>
                <a:ext cx="9984513" cy="443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73685" algn="just">
                  <a:spcBef>
                    <a:spcPts val="600"/>
                  </a:spcBef>
                  <a:spcAft>
                    <a:spcPts val="600"/>
                  </a:spcAft>
                  <a:tabLst>
                    <a:tab pos="2853055" algn="ctr"/>
                    <a:tab pos="5715000" algn="r"/>
                    <a:tab pos="3060700" algn="l"/>
                    <a:tab pos="57150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cas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describes cosine and sine waves, so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𝐹𝑝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ℱ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𝑝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𝑝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GB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𝑗𝑓𝑡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GB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20" y="5356990"/>
                <a:ext cx="9984513" cy="443326"/>
              </a:xfrm>
              <a:prstGeom prst="rect">
                <a:avLst/>
              </a:prstGeom>
              <a:blipFill>
                <a:blip r:embed="rId9"/>
                <a:stretch>
                  <a:fillRect t="-116667" b="-18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24129" y="5911506"/>
                <a:ext cx="8470876" cy="75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cas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= ‘cos and sin’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𝑗𝑓𝑡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𝑓𝑡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𝑗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𝑓𝑡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,</a:t>
                </a:r>
              </a:p>
              <a:p>
                <a:pPr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𝑗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is the complex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rad>
                  </m:oMath>
                </a14:m>
                <a:endParaRPr lang="en-GB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129" y="5911506"/>
                <a:ext cx="8470876" cy="759182"/>
              </a:xfrm>
              <a:prstGeom prst="rect">
                <a:avLst/>
              </a:prstGeom>
              <a:blipFill>
                <a:blip r:embed="rId10"/>
                <a:stretch>
                  <a:fillRect t="-3226" b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49905" y="1462717"/>
                <a:ext cx="4977966" cy="889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𝐹𝑝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ℱ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GB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𝑗𝑓𝑡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905" y="1462717"/>
                <a:ext cx="4977966" cy="8891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930620" y="2292911"/>
            <a:ext cx="9984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Whoa!</a:t>
            </a:r>
            <a:r>
              <a:rPr lang="zh-CN" alt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Where from….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2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the Fourier transform do?</a:t>
            </a:r>
          </a:p>
        </p:txBody>
      </p:sp>
      <p:pic>
        <p:nvPicPr>
          <p:cNvPr id="1026" name="Picture 2" descr="Figure 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2" y="1745171"/>
            <a:ext cx="7005637" cy="483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00839" y="2752079"/>
            <a:ext cx="2716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Addition in the time domain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00839" y="5141651"/>
            <a:ext cx="2716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Separation in the 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33060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86fba4a-49ea-47a9-8e3b-9408f208d3a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6120</TotalTime>
  <Words>576</Words>
  <Application>Microsoft Macintosh PowerPoint</Application>
  <PresentationFormat>Widescreen</PresentationFormat>
  <Paragraphs>105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 Light</vt:lpstr>
      <vt:lpstr>Times New Roman</vt:lpstr>
      <vt:lpstr>Calibri</vt:lpstr>
      <vt:lpstr>Palatino</vt:lpstr>
      <vt:lpstr>Cambria Math</vt:lpstr>
      <vt:lpstr>Office Theme</vt:lpstr>
      <vt:lpstr>Lecture 2 Image Formation </vt:lpstr>
      <vt:lpstr>Content</vt:lpstr>
      <vt:lpstr>Decomposing an image into its bits</vt:lpstr>
      <vt:lpstr>Effects of differing image resolution</vt:lpstr>
      <vt:lpstr>Joseph Fourier</vt:lpstr>
      <vt:lpstr>What are 2D waves?</vt:lpstr>
      <vt:lpstr>and in terms of frequency</vt:lpstr>
      <vt:lpstr>Step up Fourier…</vt:lpstr>
      <vt:lpstr>What does the Fourier transform do?</vt:lpstr>
      <vt:lpstr>Hard day?</vt:lpstr>
      <vt:lpstr>A rectangular pulse and its Fourier transform</vt:lpstr>
      <vt:lpstr>PowerPoint Presentation</vt:lpstr>
      <vt:lpstr>Reconstructing a signal from its Fourier transform</vt:lpstr>
      <vt:lpstr>Inverse Fourier transform is used for reconstruction</vt:lpstr>
      <vt:lpstr>Magnitude and phase of Fourier transform of a pulse</vt:lpstr>
      <vt:lpstr>Illustrating the importance of phase</vt:lpstr>
      <vt:lpstr>Main points so far</vt:lpstr>
      <vt:lpstr>Other transforms</vt:lpstr>
      <vt:lpstr>Wavelet transform</vt:lpstr>
    </vt:vector>
  </TitlesOfParts>
  <Company>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Mark S Nixon</dc:creator>
  <cp:lastModifiedBy>Xiaohao Cai</cp:lastModifiedBy>
  <cp:revision>115</cp:revision>
  <dcterms:created xsi:type="dcterms:W3CDTF">2015-09-30T14:03:40Z</dcterms:created>
  <dcterms:modified xsi:type="dcterms:W3CDTF">2021-10-03T20:16:12Z</dcterms:modified>
</cp:coreProperties>
</file>