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89" r:id="rId4"/>
    <p:sldId id="297" r:id="rId5"/>
    <p:sldId id="279" r:id="rId6"/>
    <p:sldId id="282" r:id="rId7"/>
    <p:sldId id="281" r:id="rId8"/>
    <p:sldId id="307" r:id="rId9"/>
    <p:sldId id="308" r:id="rId10"/>
    <p:sldId id="304" r:id="rId11"/>
    <p:sldId id="301" r:id="rId12"/>
    <p:sldId id="287" r:id="rId13"/>
    <p:sldId id="295" r:id="rId14"/>
    <p:sldId id="272" r:id="rId15"/>
    <p:sldId id="293" r:id="rId16"/>
    <p:sldId id="296" r:id="rId17"/>
    <p:sldId id="284" r:id="rId18"/>
    <p:sldId id="283" r:id="rId19"/>
    <p:sldId id="285" r:id="rId20"/>
    <p:sldId id="311" r:id="rId21"/>
    <p:sldId id="288" r:id="rId22"/>
    <p:sldId id="299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8" y="1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J&amp;S 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J&amp;S 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3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.png"/><Relationship Id="rId4" Type="http://schemas.openxmlformats.org/officeDocument/2006/relationships/image" Target="../media/image22.wmf"/><Relationship Id="rId9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GB" dirty="0"/>
              <a:t>Lecture 8 Finding Shapes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 dirty="0"/>
              <a:t>Computer Vision</a:t>
            </a:r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How can we group points to find shapes?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59194"/>
              </p:ext>
            </p:extLst>
          </p:nvPr>
        </p:nvGraphicFramePr>
        <p:xfrm>
          <a:off x="114298" y="5613401"/>
          <a:ext cx="1870912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</a:t>
                      </a:r>
                    </a:p>
                    <a:p>
                      <a:r>
                        <a:rPr lang="en-GB" dirty="0"/>
                        <a:t>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US" altLang="zh-CN" sz="1400" baseline="0" dirty="0"/>
                        <a:t>187</a:t>
                      </a:r>
                      <a:r>
                        <a:rPr lang="en-GB" sz="1400" baseline="0" dirty="0"/>
                        <a:t>-</a:t>
                      </a:r>
                      <a:r>
                        <a:rPr lang="en-US" altLang="zh-CN" sz="1400" baseline="0" dirty="0"/>
                        <a:t>201</a:t>
                      </a:r>
                      <a:r>
                        <a:rPr lang="en-GB" sz="1400" baseline="0" dirty="0"/>
                        <a:t>; 2</a:t>
                      </a:r>
                      <a:r>
                        <a:rPr lang="en-US" altLang="zh-CN" sz="1400" baseline="0" dirty="0"/>
                        <a:t>08</a:t>
                      </a:r>
                      <a:r>
                        <a:rPr lang="en-GB" sz="1400" baseline="0" dirty="0"/>
                        <a:t>-2</a:t>
                      </a:r>
                      <a:r>
                        <a:rPr lang="en-US" altLang="zh-CN" sz="1400" baseline="0" dirty="0"/>
                        <a:t>1</a:t>
                      </a:r>
                      <a:r>
                        <a:rPr lang="en-GB" sz="1400" baseline="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8" y="5724994"/>
            <a:ext cx="777654" cy="9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85B7-0DA5-487D-96A0-5AF7CD36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and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66FF"/>
                    </a:solidFill>
                  </a:rPr>
                  <a:t>Convolution</a:t>
                </a:r>
                <a:r>
                  <a:rPr lang="en-GB" sz="2400" dirty="0"/>
                  <a:t> is about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application</a:t>
                </a:r>
                <a:r>
                  <a:rPr lang="en-GB" sz="2400" dirty="0"/>
                  <a:t> of a template</a:t>
                </a:r>
              </a:p>
              <a:p>
                <a:pPr marL="0" indent="0">
                  <a:buNone/>
                </a:pPr>
                <a:r>
                  <a:rPr lang="en-GB" sz="2400" dirty="0"/>
                  <a:t>	and involves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flipping</a:t>
                </a:r>
                <a:r>
                  <a:rPr lang="en-GB" sz="2400" dirty="0"/>
                  <a:t> the template</a:t>
                </a:r>
                <a:r>
                  <a:rPr lang="en-GB" sz="2400" b="1" dirty="0"/>
                  <a:t>	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	or by </a:t>
                </a:r>
                <a:r>
                  <a:rPr lang="en-GB" sz="2400" dirty="0">
                    <a:solidFill>
                      <a:srgbClr val="FF0000"/>
                    </a:solidFill>
                  </a:rPr>
                  <a:t>multiplying</a:t>
                </a:r>
                <a:r>
                  <a:rPr lang="en-GB" sz="2400" dirty="0"/>
                  <a:t> the transforms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>
                    <a:solidFill>
                      <a:srgbClr val="0066FF"/>
                    </a:solidFill>
                  </a:rPr>
                  <a:t>Correlation</a:t>
                </a:r>
                <a:r>
                  <a:rPr lang="en-GB" sz="2400" dirty="0"/>
                  <a:t> is about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matching</a:t>
                </a:r>
                <a:r>
                  <a:rPr lang="en-GB" sz="2400" dirty="0"/>
                  <a:t> of a template	</a:t>
                </a:r>
                <a14:m>
                  <m:oMath xmlns:m="http://schemas.openxmlformats.org/officeDocument/2006/math"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sz="24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dirty="0"/>
                  <a:t>so we need to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flip</a:t>
                </a:r>
                <a:r>
                  <a:rPr lang="en-GB" sz="2400" dirty="0"/>
                  <a:t> the Fourier template	 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GB" sz="2400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</m:d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.×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3E2E0971-B3A4-4957-9075-0528B775058B}"/>
              </a:ext>
            </a:extLst>
          </p:cNvPr>
          <p:cNvSpPr/>
          <p:nvPr/>
        </p:nvSpPr>
        <p:spPr>
          <a:xfrm>
            <a:off x="9407201" y="5138591"/>
            <a:ext cx="420130" cy="41656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424033">
            <a:off x="7813353" y="-126796"/>
            <a:ext cx="2770468" cy="2121763"/>
          </a:xfrm>
          <a:prstGeom prst="triangle">
            <a:avLst/>
          </a:prstGeom>
          <a:solidFill>
            <a:schemeClr val="bg1"/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Beware centring with transforms</a:t>
            </a: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Encore, Baron Fourier!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776" y="3832433"/>
            <a:ext cx="2806023" cy="2425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 </a:t>
            </a:r>
            <a:r>
              <a:rPr lang="en-GB" dirty="0">
                <a:solidFill>
                  <a:srgbClr val="FF0000"/>
                </a:solidFill>
              </a:rPr>
              <a:t>sliding</a:t>
            </a:r>
            <a:r>
              <a:rPr lang="en-GB" dirty="0"/>
              <a:t> of templates here;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Cost</a:t>
            </a:r>
            <a:r>
              <a:rPr lang="en-GB" dirty="0"/>
              <a:t> is 2×FFT plus multiplication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0FCD79-E3D2-40A3-8E72-9CFD1E691511}"/>
              </a:ext>
            </a:extLst>
          </p:cNvPr>
          <p:cNvGrpSpPr/>
          <p:nvPr/>
        </p:nvGrpSpPr>
        <p:grpSpPr>
          <a:xfrm>
            <a:off x="-16223" y="1826260"/>
            <a:ext cx="8423023" cy="4666615"/>
            <a:chOff x="-16223" y="1826260"/>
            <a:chExt cx="8423023" cy="46666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3EFB05-526D-4F71-97DB-5BA34D99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223" y="1826260"/>
              <a:ext cx="8423023" cy="466661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4EBF9A-8375-4F06-B4D0-A8FFFFB00FAC}"/>
                </a:ext>
              </a:extLst>
            </p:cNvPr>
            <p:cNvSpPr/>
            <p:nvPr/>
          </p:nvSpPr>
          <p:spPr>
            <a:xfrm>
              <a:off x="6624320" y="4165600"/>
              <a:ext cx="1341120" cy="10972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7ADFF4D-504A-4ED2-9DFF-F959923A862E}"/>
              </a:ext>
            </a:extLst>
          </p:cNvPr>
          <p:cNvSpPr/>
          <p:nvPr/>
        </p:nvSpPr>
        <p:spPr>
          <a:xfrm>
            <a:off x="-1261401" y="1313409"/>
            <a:ext cx="8556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Template matching is slow, so use </a:t>
            </a:r>
            <a:r>
              <a:rPr lang="en-GB" sz="2400" dirty="0">
                <a:solidFill>
                  <a:srgbClr val="FF0000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8E26BC-F013-4D68-8941-22DB60B1A78B}"/>
                  </a:ext>
                </a:extLst>
              </p:cNvPr>
              <p:cNvSpPr/>
              <p:nvPr/>
            </p:nvSpPr>
            <p:spPr>
              <a:xfrm>
                <a:off x="8428379" y="1876414"/>
                <a:ext cx="3891002" cy="1775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.×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8E26BC-F013-4D68-8941-22DB60B1A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79" y="1876414"/>
                <a:ext cx="3891002" cy="1775101"/>
              </a:xfrm>
              <a:prstGeom prst="rect">
                <a:avLst/>
              </a:prstGeom>
              <a:blipFill>
                <a:blip r:embed="rId3"/>
                <a:stretch>
                  <a:fillRect b="-4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0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template matching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36" y="1936972"/>
            <a:ext cx="5089268" cy="41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Hough Transform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600736" y="2017386"/>
          <a:ext cx="1682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" name="Equation" r:id="rId3" imgW="850531" imgH="177723" progId="Equation.DSMT4">
                  <p:embed/>
                </p:oleObj>
              </mc:Choice>
              <mc:Fallback>
                <p:oleObj name="Equation" r:id="rId3" imgW="850531" imgH="177723" progId="Equation.DSMT4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736" y="2017386"/>
                        <a:ext cx="16827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7627724" y="2450773"/>
          <a:ext cx="18716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" name="Equation" r:id="rId5" imgW="939392" imgH="177723" progId="Equation.DSMT4">
                  <p:embed/>
                </p:oleObj>
              </mc:Choice>
              <mc:Fallback>
                <p:oleObj name="Equation" r:id="rId5" imgW="939392" imgH="177723" progId="Equation.DSMT4">
                  <p:embed/>
                  <p:pic>
                    <p:nvPicPr>
                      <p:cNvPr id="97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24" y="2450773"/>
                        <a:ext cx="18716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1DDEBA5F-3DD2-48DD-8D2E-7DD3755A1515}"/>
              </a:ext>
            </a:extLst>
          </p:cNvPr>
          <p:cNvSpPr txBox="1">
            <a:spLocks noChangeArrowheads="1"/>
          </p:cNvSpPr>
          <p:nvPr/>
        </p:nvSpPr>
        <p:spPr>
          <a:xfrm>
            <a:off x="2017908" y="1489255"/>
            <a:ext cx="8229600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>
                <a:solidFill>
                  <a:srgbClr val="0066FF"/>
                </a:solidFill>
              </a:rPr>
              <a:t>Performance</a:t>
            </a:r>
            <a:r>
              <a:rPr lang="en-GB" altLang="en-US" sz="2400" dirty="0"/>
              <a:t> same as template matching, but</a:t>
            </a:r>
            <a:r>
              <a:rPr lang="en-GB" altLang="en-US" sz="2400" dirty="0">
                <a:solidFill>
                  <a:srgbClr val="0000CC"/>
                </a:solidFill>
              </a:rPr>
              <a:t> </a:t>
            </a:r>
            <a:r>
              <a:rPr lang="en-GB" altLang="en-US" sz="2400" dirty="0">
                <a:solidFill>
                  <a:srgbClr val="0066FF"/>
                </a:solidFill>
              </a:rPr>
              <a:t>faster</a:t>
            </a:r>
          </a:p>
          <a:p>
            <a:r>
              <a:rPr lang="en-GB" altLang="en-US" sz="2400" dirty="0"/>
              <a:t>A line is points </a:t>
            </a:r>
            <a:r>
              <a:rPr lang="en-GB" altLang="en-US" sz="2400" i="1" dirty="0">
                <a:solidFill>
                  <a:srgbClr val="FF0000"/>
                </a:solidFill>
              </a:rPr>
              <a:t>x</a:t>
            </a:r>
            <a:r>
              <a:rPr lang="en-GB" altLang="en-US" sz="2400" dirty="0">
                <a:solidFill>
                  <a:srgbClr val="FF0000"/>
                </a:solidFill>
              </a:rPr>
              <a:t>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i="1" dirty="0">
                <a:solidFill>
                  <a:srgbClr val="FF0000"/>
                </a:solidFill>
              </a:rPr>
              <a:t>y</a:t>
            </a:r>
            <a:r>
              <a:rPr lang="en-GB" altLang="en-US" sz="2400" dirty="0"/>
              <a:t> gradient </a:t>
            </a:r>
            <a:r>
              <a:rPr lang="en-GB" altLang="en-US" sz="2400" i="1" dirty="0">
                <a:solidFill>
                  <a:srgbClr val="FF0000"/>
                </a:solidFill>
              </a:rPr>
              <a:t>m</a:t>
            </a:r>
            <a:r>
              <a:rPr lang="en-GB" altLang="en-US" sz="2400" dirty="0"/>
              <a:t> intercept </a:t>
            </a:r>
            <a:r>
              <a:rPr lang="en-GB" altLang="en-US" sz="2400" i="1" dirty="0">
                <a:solidFill>
                  <a:srgbClr val="FF0000"/>
                </a:solidFill>
              </a:rPr>
              <a:t>c</a:t>
            </a:r>
          </a:p>
          <a:p>
            <a:r>
              <a:rPr lang="en-GB" altLang="en-US" sz="2400" dirty="0">
                <a:solidFill>
                  <a:srgbClr val="0066FF"/>
                </a:solidFill>
              </a:rPr>
              <a:t>and</a:t>
            </a:r>
            <a:r>
              <a:rPr lang="en-GB" altLang="en-US" sz="2400" dirty="0"/>
              <a:t> is   points </a:t>
            </a:r>
            <a:r>
              <a:rPr lang="en-GB" altLang="en-US" sz="2400" i="1" dirty="0">
                <a:solidFill>
                  <a:srgbClr val="FF0000"/>
                </a:solidFill>
              </a:rPr>
              <a:t>m</a:t>
            </a:r>
            <a:r>
              <a:rPr lang="en-GB" altLang="en-US" sz="2400" dirty="0">
                <a:solidFill>
                  <a:srgbClr val="FF0000"/>
                </a:solidFill>
              </a:rPr>
              <a:t>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i="1" dirty="0">
                <a:solidFill>
                  <a:srgbClr val="FF0000"/>
                </a:solidFill>
              </a:rPr>
              <a:t>c</a:t>
            </a:r>
            <a:r>
              <a:rPr lang="en-GB" altLang="en-US" sz="2400" dirty="0"/>
              <a:t> gradient </a:t>
            </a:r>
            <a:r>
              <a:rPr lang="en-GB" altLang="en-US" sz="2400" dirty="0">
                <a:solidFill>
                  <a:srgbClr val="FF0000"/>
                </a:solidFill>
              </a:rPr>
              <a:t>-</a:t>
            </a:r>
            <a:r>
              <a:rPr lang="en-GB" altLang="en-US" sz="2400" i="1" dirty="0">
                <a:solidFill>
                  <a:srgbClr val="FF0000"/>
                </a:solidFill>
              </a:rPr>
              <a:t>x</a:t>
            </a:r>
            <a:r>
              <a:rPr lang="en-GB" altLang="en-US" sz="2400" i="1" dirty="0"/>
              <a:t> </a:t>
            </a:r>
            <a:r>
              <a:rPr lang="en-GB" altLang="en-US" sz="2400" dirty="0"/>
              <a:t>intercept </a:t>
            </a:r>
            <a:r>
              <a:rPr lang="en-GB" altLang="en-US" sz="2400" i="1" dirty="0">
                <a:solidFill>
                  <a:srgbClr val="FF0000"/>
                </a:solidFill>
              </a:rPr>
              <a:t>y</a:t>
            </a:r>
          </a:p>
          <a:p>
            <a:endParaRPr lang="en-GB" altLang="en-US" sz="2400" dirty="0">
              <a:solidFill>
                <a:srgbClr val="0000CC"/>
              </a:solidFill>
            </a:endParaRP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4DB2DC35-F4AD-4E79-B7CC-100FBF698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Hough Transform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15115"/>
              </p:ext>
            </p:extLst>
          </p:nvPr>
        </p:nvGraphicFramePr>
        <p:xfrm>
          <a:off x="7600736" y="2017386"/>
          <a:ext cx="1682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3" imgW="850531" imgH="177723" progId="Equation.DSMT4">
                  <p:embed/>
                </p:oleObj>
              </mc:Choice>
              <mc:Fallback>
                <p:oleObj name="Equation" r:id="rId3" imgW="85053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736" y="2017386"/>
                        <a:ext cx="16827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661921" y="30781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65793"/>
              </p:ext>
            </p:extLst>
          </p:nvPr>
        </p:nvGraphicFramePr>
        <p:xfrm>
          <a:off x="7627724" y="2450773"/>
          <a:ext cx="18716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5" imgW="939392" imgH="177723" progId="Equation.DSMT4">
                  <p:embed/>
                </p:oleObj>
              </mc:Choice>
              <mc:Fallback>
                <p:oleObj name="Equation" r:id="rId5" imgW="93939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24" y="2450773"/>
                        <a:ext cx="18716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037084" y="3137397"/>
            <a:ext cx="2087563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16894" y="5025695"/>
            <a:ext cx="755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image</a:t>
            </a:r>
            <a:endParaRPr lang="en-US" altLang="en-US" dirty="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037083" y="2777034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x</a:t>
            </a:r>
            <a:endParaRPr lang="en-US" altLang="en-US" i="1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603696" y="31373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y</a:t>
            </a:r>
            <a:endParaRPr lang="en-US" altLang="en-US" i="1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853434" y="3137397"/>
            <a:ext cx="2087563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922258" y="5025695"/>
            <a:ext cx="1945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accumulator space</a:t>
            </a:r>
            <a:endParaRPr lang="en-US" altLang="en-US" dirty="0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6853433" y="2777034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m</a:t>
            </a:r>
            <a:endParaRPr lang="en-US" altLang="en-US" i="1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6420046" y="3137396"/>
            <a:ext cx="280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c</a:t>
            </a:r>
            <a:endParaRPr lang="en-US" altLang="en-US" i="1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2748158" y="349776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6564508" y="349776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3324422" y="299293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7213797" y="299293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3611759" y="3353296"/>
            <a:ext cx="1008063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3684784" y="3353297"/>
            <a:ext cx="4392613" cy="1439863"/>
            <a:chOff x="1338" y="2160"/>
            <a:chExt cx="2767" cy="907"/>
          </a:xfrm>
        </p:grpSpPr>
        <p:sp>
          <p:nvSpPr>
            <p:cNvPr id="97302" name="Oval 22"/>
            <p:cNvSpPr>
              <a:spLocks noChangeArrowheads="1"/>
            </p:cNvSpPr>
            <p:nvPr/>
          </p:nvSpPr>
          <p:spPr bwMode="auto">
            <a:xfrm>
              <a:off x="1338" y="2251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3742" y="2160"/>
              <a:ext cx="363" cy="9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7309" name="Group 29"/>
          <p:cNvGrpSpPr>
            <a:grpSpLocks/>
          </p:cNvGrpSpPr>
          <p:nvPr/>
        </p:nvGrpSpPr>
        <p:grpSpPr bwMode="auto">
          <a:xfrm>
            <a:off x="4045146" y="3497759"/>
            <a:ext cx="4392612" cy="1008062"/>
            <a:chOff x="1565" y="2251"/>
            <a:chExt cx="2767" cy="635"/>
          </a:xfrm>
        </p:grpSpPr>
        <p:sp>
          <p:nvSpPr>
            <p:cNvPr id="97303" name="Oval 23"/>
            <p:cNvSpPr>
              <a:spLocks noChangeArrowheads="1"/>
            </p:cNvSpPr>
            <p:nvPr/>
          </p:nvSpPr>
          <p:spPr bwMode="auto">
            <a:xfrm>
              <a:off x="1565" y="2614"/>
              <a:ext cx="91" cy="9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V="1">
              <a:off x="3606" y="2251"/>
              <a:ext cx="726" cy="635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7310" name="Group 30"/>
          <p:cNvGrpSpPr>
            <a:grpSpLocks/>
          </p:cNvGrpSpPr>
          <p:nvPr/>
        </p:nvGrpSpPr>
        <p:grpSpPr bwMode="auto">
          <a:xfrm>
            <a:off x="4403921" y="4000996"/>
            <a:ext cx="4392612" cy="719138"/>
            <a:chOff x="1791" y="2568"/>
            <a:chExt cx="2767" cy="453"/>
          </a:xfrm>
        </p:grpSpPr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1791" y="2931"/>
              <a:ext cx="91" cy="90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3515" y="2568"/>
              <a:ext cx="1043" cy="136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5A6311DF-D9CA-4A22-B587-E2E00C053FD4}"/>
              </a:ext>
            </a:extLst>
          </p:cNvPr>
          <p:cNvSpPr txBox="1">
            <a:spLocks noChangeArrowheads="1"/>
          </p:cNvSpPr>
          <p:nvPr/>
        </p:nvSpPr>
        <p:spPr>
          <a:xfrm>
            <a:off x="2017908" y="1489255"/>
            <a:ext cx="8229600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>
                <a:solidFill>
                  <a:srgbClr val="0066FF"/>
                </a:solidFill>
              </a:rPr>
              <a:t>Performance</a:t>
            </a:r>
            <a:r>
              <a:rPr lang="en-GB" altLang="en-US" sz="2400" dirty="0"/>
              <a:t> same as template matching, but</a:t>
            </a:r>
            <a:r>
              <a:rPr lang="en-GB" altLang="en-US" sz="2400" dirty="0">
                <a:solidFill>
                  <a:srgbClr val="0000CC"/>
                </a:solidFill>
              </a:rPr>
              <a:t> </a:t>
            </a:r>
            <a:r>
              <a:rPr lang="en-GB" altLang="en-US" sz="2400" dirty="0">
                <a:solidFill>
                  <a:srgbClr val="0066FF"/>
                </a:solidFill>
              </a:rPr>
              <a:t>faster</a:t>
            </a:r>
          </a:p>
          <a:p>
            <a:r>
              <a:rPr lang="en-GB" altLang="en-US" sz="2400" dirty="0"/>
              <a:t>A line is points </a:t>
            </a:r>
            <a:r>
              <a:rPr lang="en-GB" altLang="en-US" sz="2400" i="1" dirty="0"/>
              <a:t>x</a:t>
            </a:r>
            <a:r>
              <a:rPr lang="en-GB" altLang="en-US" sz="2400" dirty="0"/>
              <a:t>,</a:t>
            </a:r>
            <a:r>
              <a:rPr lang="zh-CN" altLang="en-US" sz="2400" dirty="0"/>
              <a:t> </a:t>
            </a:r>
            <a:r>
              <a:rPr lang="en-GB" altLang="en-US" sz="2400" i="1" dirty="0"/>
              <a:t>y</a:t>
            </a:r>
            <a:r>
              <a:rPr lang="en-GB" altLang="en-US" sz="2400" dirty="0"/>
              <a:t> gradient </a:t>
            </a:r>
            <a:r>
              <a:rPr lang="en-GB" altLang="en-US" sz="2400" i="1" dirty="0"/>
              <a:t>m</a:t>
            </a:r>
            <a:r>
              <a:rPr lang="en-GB" altLang="en-US" sz="2400" dirty="0"/>
              <a:t> intercept </a:t>
            </a:r>
            <a:r>
              <a:rPr lang="en-GB" altLang="en-US" sz="2400" i="1" dirty="0"/>
              <a:t>c</a:t>
            </a:r>
          </a:p>
          <a:p>
            <a:r>
              <a:rPr lang="en-GB" altLang="en-US" sz="2400" dirty="0">
                <a:solidFill>
                  <a:srgbClr val="0066FF"/>
                </a:solidFill>
              </a:rPr>
              <a:t>and</a:t>
            </a:r>
            <a:r>
              <a:rPr lang="en-GB" altLang="en-US" sz="2400" dirty="0"/>
              <a:t> is   points </a:t>
            </a:r>
            <a:r>
              <a:rPr lang="en-GB" altLang="en-US" sz="2400" i="1" dirty="0"/>
              <a:t>m</a:t>
            </a:r>
            <a:r>
              <a:rPr lang="en-GB" altLang="en-US" sz="2400" dirty="0"/>
              <a:t>,</a:t>
            </a:r>
            <a:r>
              <a:rPr lang="zh-CN" altLang="en-US" sz="2400" dirty="0"/>
              <a:t> </a:t>
            </a:r>
            <a:r>
              <a:rPr lang="en-GB" altLang="en-US" sz="2400" i="1" dirty="0"/>
              <a:t>c</a:t>
            </a:r>
            <a:r>
              <a:rPr lang="en-GB" altLang="en-US" sz="2400" dirty="0"/>
              <a:t> gradient -</a:t>
            </a:r>
            <a:r>
              <a:rPr lang="en-GB" altLang="en-US" sz="2400" i="1" dirty="0"/>
              <a:t>x </a:t>
            </a:r>
            <a:r>
              <a:rPr lang="en-GB" altLang="en-US" sz="2400" dirty="0"/>
              <a:t>intercept </a:t>
            </a:r>
            <a:r>
              <a:rPr lang="en-GB" altLang="en-US" sz="2400" i="1" dirty="0"/>
              <a:t>y</a:t>
            </a:r>
          </a:p>
          <a:p>
            <a:endParaRPr lang="en-GB" altLang="en-US" sz="2400" dirty="0">
              <a:solidFill>
                <a:srgbClr val="0000CC"/>
              </a:solidFill>
            </a:endParaRP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8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Hough Transform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600736" y="2017386"/>
          <a:ext cx="1682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Equation" r:id="rId3" imgW="850531" imgH="177723" progId="Equation.DSMT4">
                  <p:embed/>
                </p:oleObj>
              </mc:Choice>
              <mc:Fallback>
                <p:oleObj name="Equation" r:id="rId3" imgW="850531" imgH="177723" progId="Equation.DSMT4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736" y="2017386"/>
                        <a:ext cx="16827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661921" y="30781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7627724" y="2450773"/>
          <a:ext cx="18716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5" imgW="939392" imgH="177723" progId="Equation.DSMT4">
                  <p:embed/>
                </p:oleObj>
              </mc:Choice>
              <mc:Fallback>
                <p:oleObj name="Equation" r:id="rId5" imgW="939392" imgH="177723" progId="Equation.DSMT4">
                  <p:embed/>
                  <p:pic>
                    <p:nvPicPr>
                      <p:cNvPr id="97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24" y="2450773"/>
                        <a:ext cx="18716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037084" y="3137397"/>
            <a:ext cx="2087563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16894" y="5025695"/>
            <a:ext cx="755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image</a:t>
            </a:r>
            <a:endParaRPr lang="en-US" altLang="en-US" dirty="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037083" y="2777034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x</a:t>
            </a:r>
            <a:endParaRPr lang="en-US" altLang="en-US" i="1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603696" y="31373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y</a:t>
            </a:r>
            <a:endParaRPr lang="en-US" altLang="en-US" i="1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853434" y="3137397"/>
            <a:ext cx="2087563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922258" y="5025695"/>
            <a:ext cx="1945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accumulator space</a:t>
            </a:r>
            <a:endParaRPr lang="en-US" altLang="en-US" dirty="0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6853433" y="2777034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m</a:t>
            </a:r>
            <a:endParaRPr lang="en-US" altLang="en-US" i="1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6420046" y="3137396"/>
            <a:ext cx="280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c</a:t>
            </a:r>
            <a:endParaRPr lang="en-US" altLang="en-US" i="1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2748158" y="349776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6564508" y="349776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3324422" y="299293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7213797" y="299293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3611759" y="3353296"/>
            <a:ext cx="1008063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3684784" y="3353297"/>
            <a:ext cx="4392613" cy="1439863"/>
            <a:chOff x="1338" y="2160"/>
            <a:chExt cx="2767" cy="907"/>
          </a:xfrm>
        </p:grpSpPr>
        <p:sp>
          <p:nvSpPr>
            <p:cNvPr id="97302" name="Oval 22"/>
            <p:cNvSpPr>
              <a:spLocks noChangeArrowheads="1"/>
            </p:cNvSpPr>
            <p:nvPr/>
          </p:nvSpPr>
          <p:spPr bwMode="auto">
            <a:xfrm>
              <a:off x="1338" y="2251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3742" y="2160"/>
              <a:ext cx="363" cy="9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7309" name="Group 29"/>
          <p:cNvGrpSpPr>
            <a:grpSpLocks/>
          </p:cNvGrpSpPr>
          <p:nvPr/>
        </p:nvGrpSpPr>
        <p:grpSpPr bwMode="auto">
          <a:xfrm>
            <a:off x="4045146" y="3497759"/>
            <a:ext cx="4392612" cy="1008062"/>
            <a:chOff x="1565" y="2251"/>
            <a:chExt cx="2767" cy="635"/>
          </a:xfrm>
        </p:grpSpPr>
        <p:sp>
          <p:nvSpPr>
            <p:cNvPr id="97303" name="Oval 23"/>
            <p:cNvSpPr>
              <a:spLocks noChangeArrowheads="1"/>
            </p:cNvSpPr>
            <p:nvPr/>
          </p:nvSpPr>
          <p:spPr bwMode="auto">
            <a:xfrm>
              <a:off x="1565" y="2614"/>
              <a:ext cx="91" cy="9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V="1">
              <a:off x="3606" y="2251"/>
              <a:ext cx="726" cy="635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7310" name="Group 30"/>
          <p:cNvGrpSpPr>
            <a:grpSpLocks/>
          </p:cNvGrpSpPr>
          <p:nvPr/>
        </p:nvGrpSpPr>
        <p:grpSpPr bwMode="auto">
          <a:xfrm>
            <a:off x="4403921" y="4000996"/>
            <a:ext cx="4392612" cy="719138"/>
            <a:chOff x="1791" y="2568"/>
            <a:chExt cx="2767" cy="453"/>
          </a:xfrm>
        </p:grpSpPr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1791" y="2931"/>
              <a:ext cx="91" cy="90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3515" y="2568"/>
              <a:ext cx="1043" cy="136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1148B6-EA86-45E4-B442-B4E99E13B47E}"/>
              </a:ext>
            </a:extLst>
          </p:cNvPr>
          <p:cNvSpPr/>
          <p:nvPr/>
        </p:nvSpPr>
        <p:spPr>
          <a:xfrm>
            <a:off x="7894864" y="5650410"/>
            <a:ext cx="383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solidFill>
                  <a:prstClr val="black"/>
                </a:solidFill>
              </a:rPr>
              <a:t>The </a:t>
            </a:r>
            <a:r>
              <a:rPr lang="en-GB" altLang="en-US" sz="2400" dirty="0">
                <a:solidFill>
                  <a:srgbClr val="0066FF"/>
                </a:solidFill>
              </a:rPr>
              <a:t>coordinates</a:t>
            </a:r>
            <a:r>
              <a:rPr lang="en-GB" altLang="en-US" sz="2400" dirty="0">
                <a:solidFill>
                  <a:prstClr val="black"/>
                </a:solidFill>
              </a:rPr>
              <a:t> of the peak are the parameters of the line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7A1111-7730-46B2-B903-035A026CCE9D}"/>
              </a:ext>
            </a:extLst>
          </p:cNvPr>
          <p:cNvSpPr/>
          <p:nvPr/>
        </p:nvSpPr>
        <p:spPr>
          <a:xfrm>
            <a:off x="7874000" y="4124960"/>
            <a:ext cx="2258816" cy="1574800"/>
          </a:xfrm>
          <a:custGeom>
            <a:avLst/>
            <a:gdLst>
              <a:gd name="connsiteX0" fmla="*/ 2255520 w 2258816"/>
              <a:gd name="connsiteY0" fmla="*/ 1574800 h 1574800"/>
              <a:gd name="connsiteX1" fmla="*/ 1899920 w 2258816"/>
              <a:gd name="connsiteY1" fmla="*/ 518160 h 1574800"/>
              <a:gd name="connsiteX2" fmla="*/ 0 w 2258816"/>
              <a:gd name="connsiteY2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816" h="1574800">
                <a:moveTo>
                  <a:pt x="2255520" y="1574800"/>
                </a:moveTo>
                <a:cubicBezTo>
                  <a:pt x="2265680" y="1177713"/>
                  <a:pt x="2275840" y="780627"/>
                  <a:pt x="1899920" y="518160"/>
                </a:cubicBezTo>
                <a:cubicBezTo>
                  <a:pt x="1524000" y="255693"/>
                  <a:pt x="762000" y="127846"/>
                  <a:pt x="0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1DDEBA5F-3DD2-48DD-8D2E-7DD3755A1515}"/>
              </a:ext>
            </a:extLst>
          </p:cNvPr>
          <p:cNvSpPr txBox="1">
            <a:spLocks noChangeArrowheads="1"/>
          </p:cNvSpPr>
          <p:nvPr/>
        </p:nvSpPr>
        <p:spPr>
          <a:xfrm>
            <a:off x="2017908" y="1489255"/>
            <a:ext cx="8229600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>
                <a:solidFill>
                  <a:srgbClr val="0066FF"/>
                </a:solidFill>
              </a:rPr>
              <a:t>Performance</a:t>
            </a:r>
            <a:r>
              <a:rPr lang="en-GB" altLang="en-US" sz="2400" dirty="0"/>
              <a:t> same as template matching, but</a:t>
            </a:r>
            <a:r>
              <a:rPr lang="en-GB" altLang="en-US" sz="2400" dirty="0">
                <a:solidFill>
                  <a:srgbClr val="0000CC"/>
                </a:solidFill>
              </a:rPr>
              <a:t> </a:t>
            </a:r>
            <a:r>
              <a:rPr lang="en-GB" altLang="en-US" sz="2400" dirty="0">
                <a:solidFill>
                  <a:srgbClr val="0066FF"/>
                </a:solidFill>
              </a:rPr>
              <a:t>faster</a:t>
            </a:r>
          </a:p>
          <a:p>
            <a:r>
              <a:rPr lang="en-GB" altLang="en-US" sz="2400" dirty="0"/>
              <a:t>A line is points </a:t>
            </a:r>
            <a:r>
              <a:rPr lang="en-GB" altLang="en-US" sz="2400" i="1" dirty="0"/>
              <a:t>x</a:t>
            </a:r>
            <a:r>
              <a:rPr lang="en-GB" altLang="en-US" sz="2400" dirty="0"/>
              <a:t>,</a:t>
            </a:r>
            <a:r>
              <a:rPr lang="zh-CN" altLang="en-US" sz="2400" dirty="0"/>
              <a:t> </a:t>
            </a:r>
            <a:r>
              <a:rPr lang="en-GB" altLang="en-US" sz="2400" i="1" dirty="0"/>
              <a:t>y</a:t>
            </a:r>
            <a:r>
              <a:rPr lang="en-GB" altLang="en-US" sz="2400" dirty="0"/>
              <a:t> gradient </a:t>
            </a:r>
            <a:r>
              <a:rPr lang="en-GB" altLang="en-US" sz="2400" i="1" dirty="0"/>
              <a:t>m</a:t>
            </a:r>
            <a:r>
              <a:rPr lang="en-GB" altLang="en-US" sz="2400" dirty="0"/>
              <a:t> intercept </a:t>
            </a:r>
            <a:r>
              <a:rPr lang="en-GB" altLang="en-US" sz="2400" i="1" dirty="0"/>
              <a:t>c</a:t>
            </a:r>
          </a:p>
          <a:p>
            <a:r>
              <a:rPr lang="en-GB" altLang="en-US" sz="2400" dirty="0">
                <a:solidFill>
                  <a:srgbClr val="0066FF"/>
                </a:solidFill>
              </a:rPr>
              <a:t>and</a:t>
            </a:r>
            <a:r>
              <a:rPr lang="en-GB" altLang="en-US" sz="2400" dirty="0"/>
              <a:t> is   points </a:t>
            </a:r>
            <a:r>
              <a:rPr lang="en-GB" altLang="en-US" sz="2400" i="1" dirty="0"/>
              <a:t>m</a:t>
            </a:r>
            <a:r>
              <a:rPr lang="en-GB" altLang="en-US" sz="2400" dirty="0"/>
              <a:t>,</a:t>
            </a:r>
            <a:r>
              <a:rPr lang="zh-CN" altLang="en-US" sz="2400" dirty="0"/>
              <a:t> </a:t>
            </a:r>
            <a:r>
              <a:rPr lang="en-GB" altLang="en-US" sz="2400" i="1" dirty="0"/>
              <a:t>c</a:t>
            </a:r>
            <a:r>
              <a:rPr lang="en-GB" altLang="en-US" sz="2400" dirty="0"/>
              <a:t> gradient -</a:t>
            </a:r>
            <a:r>
              <a:rPr lang="en-GB" altLang="en-US" sz="2400" i="1" dirty="0"/>
              <a:t>x </a:t>
            </a:r>
            <a:r>
              <a:rPr lang="en-GB" altLang="en-US" sz="2400" dirty="0"/>
              <a:t>intercept </a:t>
            </a:r>
            <a:r>
              <a:rPr lang="en-GB" altLang="en-US" sz="2400" i="1" dirty="0"/>
              <a:t>y</a:t>
            </a:r>
          </a:p>
          <a:p>
            <a:endParaRPr lang="en-GB" altLang="en-US" sz="2400" dirty="0">
              <a:solidFill>
                <a:srgbClr val="0000CC"/>
              </a:solidFill>
            </a:endParaRP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189A3-107C-464B-8628-F2A2415C3CBB}"/>
              </a:ext>
            </a:extLst>
          </p:cNvPr>
          <p:cNvSpPr txBox="1"/>
          <p:nvPr/>
        </p:nvSpPr>
        <p:spPr>
          <a:xfrm>
            <a:off x="2183191" y="6016181"/>
            <a:ext cx="4670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In maths it’s the </a:t>
            </a:r>
            <a:r>
              <a:rPr lang="en-GB" altLang="en-US" sz="2000" dirty="0">
                <a:solidFill>
                  <a:srgbClr val="0066FF"/>
                </a:solidFill>
              </a:rPr>
              <a:t>principle of duality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1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ED09-A541-4516-ABCD-4AC17147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Pseudocode for 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13BD-2D34-4A9E-BF96-412D278D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1825625"/>
            <a:ext cx="1135585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!look at all points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edge(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)&gt;threshold	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!check significance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m=-10 to +10	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!if so, go thru m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c=-x*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m+y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!calculate c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 PLUS 1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!vote in accumulator</a:t>
            </a: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argmax(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			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!peak gives parameters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00E18E-AFE2-484C-A1A4-ABC7601F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D7247-2DC3-4C1B-969C-9DAFAF45D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976946" cy="1325563"/>
          </a:xfrm>
        </p:spPr>
        <p:txBody>
          <a:bodyPr>
            <a:normAutofit/>
          </a:bodyPr>
          <a:lstStyle/>
          <a:p>
            <a:r>
              <a:rPr lang="en-GB" dirty="0"/>
              <a:t>Applying the Hough transform for lines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7" name="Picture 6" descr="../../Images/Chapter5/Results/Fig_Code5_4/c_accumulato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667634"/>
            <a:ext cx="2500630" cy="220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Images/Chapter5/Results/Fig_Code5_4/b_LocatedLine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6" y="2696844"/>
            <a:ext cx="2352358" cy="22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Images/Chapter5/Results/Fig_Code5_1/ImageandTemplate/a_Roa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17" y="2686526"/>
            <a:ext cx="2280603" cy="22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572376" y="5131117"/>
            <a:ext cx="1945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accumulator space</a:t>
            </a:r>
            <a:endParaRPr lang="en-US" alt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987217" y="5131117"/>
            <a:ext cx="1505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detected lines</a:t>
            </a:r>
            <a:endParaRPr lang="en-US" alt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827656" y="5131117"/>
            <a:ext cx="755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image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32942-BA4D-4872-B580-A066FC4549C1}"/>
              </a:ext>
            </a:extLst>
          </p:cNvPr>
          <p:cNvSpPr/>
          <p:nvPr/>
        </p:nvSpPr>
        <p:spPr>
          <a:xfrm>
            <a:off x="3516350" y="5928976"/>
            <a:ext cx="526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OK, it works. Can anyone see a </a:t>
            </a:r>
            <a:r>
              <a:rPr lang="en-GB" altLang="en-US" sz="2400" dirty="0">
                <a:solidFill>
                  <a:srgbClr val="FF0000"/>
                </a:solidFill>
              </a:rPr>
              <a:t>problem</a:t>
            </a:r>
            <a:r>
              <a:rPr lang="en-GB" altLang="en-US" sz="2400" dirty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51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Hough Transform for Lines … problems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i="1" dirty="0">
                <a:solidFill>
                  <a:srgbClr val="0066FF"/>
                </a:solidFill>
              </a:rPr>
              <a:t>m,</a:t>
            </a:r>
            <a:r>
              <a:rPr lang="zh-CN" altLang="en-US" sz="2400" i="1" dirty="0">
                <a:solidFill>
                  <a:srgbClr val="0066FF"/>
                </a:solidFill>
              </a:rPr>
              <a:t> </a:t>
            </a:r>
            <a:r>
              <a:rPr lang="en-GB" altLang="en-US" sz="2400" i="1" dirty="0">
                <a:solidFill>
                  <a:srgbClr val="0066FF"/>
                </a:solidFill>
              </a:rPr>
              <a:t>c</a:t>
            </a:r>
            <a:r>
              <a:rPr lang="en-GB" altLang="en-US" sz="2400" dirty="0">
                <a:solidFill>
                  <a:srgbClr val="0000CC"/>
                </a:solidFill>
              </a:rPr>
              <a:t> </a:t>
            </a:r>
            <a:r>
              <a:rPr lang="en-GB" altLang="en-US" sz="2400" dirty="0"/>
              <a:t>tend to</a:t>
            </a:r>
            <a:r>
              <a:rPr lang="en-GB" altLang="en-US" sz="2400" dirty="0">
                <a:solidFill>
                  <a:srgbClr val="0000CC"/>
                </a:solidFill>
              </a:rPr>
              <a:t> </a:t>
            </a:r>
            <a:r>
              <a:rPr lang="en-GB" altLang="en-US" sz="2400" dirty="0">
                <a:solidFill>
                  <a:srgbClr val="0066FF"/>
                </a:solidFill>
              </a:rPr>
              <a:t>infinity</a:t>
            </a:r>
          </a:p>
          <a:p>
            <a:r>
              <a:rPr lang="en-GB" altLang="en-US" sz="2400" dirty="0"/>
              <a:t>Change the parameterisation</a:t>
            </a:r>
          </a:p>
          <a:p>
            <a:r>
              <a:rPr lang="en-GB" altLang="en-US" sz="2400" dirty="0"/>
              <a:t>Use </a:t>
            </a:r>
            <a:r>
              <a:rPr lang="en-GB" altLang="en-US" sz="2400" dirty="0">
                <a:solidFill>
                  <a:srgbClr val="0066FF"/>
                </a:solidFill>
              </a:rPr>
              <a:t>foot of normal</a:t>
            </a:r>
          </a:p>
          <a:p>
            <a:r>
              <a:rPr lang="en-GB" altLang="en-US" sz="2400" dirty="0"/>
              <a:t>Gives </a:t>
            </a:r>
            <a:r>
              <a:rPr lang="en-GB" altLang="en-US" sz="2400" dirty="0">
                <a:solidFill>
                  <a:srgbClr val="0066FF"/>
                </a:solidFill>
              </a:rPr>
              <a:t>polar HT for lines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983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58343"/>
              </p:ext>
            </p:extLst>
          </p:nvPr>
        </p:nvGraphicFramePr>
        <p:xfrm>
          <a:off x="3681413" y="2781515"/>
          <a:ext cx="2159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3" imgW="1231560" imgH="203040" progId="Equation.DSMT4">
                  <p:embed/>
                </p:oleObj>
              </mc:Choice>
              <mc:Fallback>
                <p:oleObj name="Equation" r:id="rId3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781515"/>
                        <a:ext cx="21590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44" name="Group 40"/>
          <p:cNvGrpSpPr>
            <a:grpSpLocks/>
          </p:cNvGrpSpPr>
          <p:nvPr/>
        </p:nvGrpSpPr>
        <p:grpSpPr bwMode="auto">
          <a:xfrm>
            <a:off x="3904382" y="3832070"/>
            <a:ext cx="3384550" cy="2735262"/>
            <a:chOff x="2018" y="2115"/>
            <a:chExt cx="2132" cy="1723"/>
          </a:xfrm>
        </p:grpSpPr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2018" y="2115"/>
              <a:ext cx="2132" cy="17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 flipV="1">
              <a:off x="2018" y="2115"/>
              <a:ext cx="1633" cy="1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2018" y="2115"/>
              <a:ext cx="795" cy="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2280" y="2533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7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2533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3" name="Object 39"/>
            <p:cNvGraphicFramePr>
              <a:graphicFrameLocks noChangeAspect="1"/>
            </p:cNvGraphicFramePr>
            <p:nvPr/>
          </p:nvGraphicFramePr>
          <p:xfrm>
            <a:off x="2197" y="2142"/>
            <a:ext cx="13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8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" y="2142"/>
                          <a:ext cx="135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7458487" y="5199701"/>
            <a:ext cx="2189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Image containing line</a:t>
            </a:r>
            <a:endParaRPr lang="en-US" altLang="en-US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GB" dirty="0" err="1"/>
              <a:t>olar</a:t>
            </a:r>
            <a:r>
              <a:rPr lang="en-GB" dirty="0"/>
              <a:t> Hough transform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lines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B6EC6-C3A7-4B7F-9F03-3DDE9567C73B}"/>
              </a:ext>
            </a:extLst>
          </p:cNvPr>
          <p:cNvSpPr/>
          <p:nvPr/>
        </p:nvSpPr>
        <p:spPr>
          <a:xfrm>
            <a:off x="3397250" y="2324100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5EC74-7441-40AE-A07A-9CB554397181}"/>
              </a:ext>
            </a:extLst>
          </p:cNvPr>
          <p:cNvSpPr/>
          <p:nvPr/>
        </p:nvSpPr>
        <p:spPr>
          <a:xfrm>
            <a:off x="8386301" y="2729786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53981C-3D90-4EB2-A1E8-562D1AC7F10C}"/>
              </a:ext>
            </a:extLst>
          </p:cNvPr>
          <p:cNvSpPr/>
          <p:nvPr/>
        </p:nvSpPr>
        <p:spPr>
          <a:xfrm>
            <a:off x="8493021" y="2536825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9BA371-1EAE-49AC-A8A5-59A72E6C33CA}"/>
              </a:ext>
            </a:extLst>
          </p:cNvPr>
          <p:cNvSpPr/>
          <p:nvPr/>
        </p:nvSpPr>
        <p:spPr>
          <a:xfrm>
            <a:off x="8603644" y="2324100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4079E-6FD1-4557-B7A7-AAEA76F3F86F}"/>
              </a:ext>
            </a:extLst>
          </p:cNvPr>
          <p:cNvSpPr/>
          <p:nvPr/>
        </p:nvSpPr>
        <p:spPr>
          <a:xfrm>
            <a:off x="5891365" y="2520854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B6E740-6FC4-40CB-B0D2-E90364AFDB47}"/>
              </a:ext>
            </a:extLst>
          </p:cNvPr>
          <p:cNvSpPr/>
          <p:nvPr/>
        </p:nvSpPr>
        <p:spPr>
          <a:xfrm>
            <a:off x="5998085" y="2327893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463FEED-CDA6-E74E-A1E4-00604D82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0122"/>
            <a:ext cx="10172259" cy="4753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0CB30-C245-D841-A9E8-702A47F02A40}"/>
              </a:ext>
            </a:extLst>
          </p:cNvPr>
          <p:cNvSpPr txBox="1"/>
          <p:nvPr/>
        </p:nvSpPr>
        <p:spPr>
          <a:xfrm>
            <a:off x="8848756" y="6488668"/>
            <a:ext cx="188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[Credit</a:t>
            </a:r>
            <a:r>
              <a:rPr lang="zh-CN" altLang="en-US" dirty="0"/>
              <a:t> </a:t>
            </a:r>
            <a:r>
              <a:rPr lang="en-US" altLang="zh-CN" dirty="0"/>
              <a:t>Wikipedia]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we define and detect shapes in images?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we improve the detection process?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and the accumulator space of the polar Hough transform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32" y="1942770"/>
            <a:ext cx="7760335" cy="451422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B6EC6-C3A7-4B7F-9F03-3DDE9567C73B}"/>
              </a:ext>
            </a:extLst>
          </p:cNvPr>
          <p:cNvSpPr/>
          <p:nvPr/>
        </p:nvSpPr>
        <p:spPr>
          <a:xfrm>
            <a:off x="3397250" y="2324100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5EC74-7441-40AE-A07A-9CB554397181}"/>
              </a:ext>
            </a:extLst>
          </p:cNvPr>
          <p:cNvSpPr/>
          <p:nvPr/>
        </p:nvSpPr>
        <p:spPr>
          <a:xfrm>
            <a:off x="8386301" y="2729786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53981C-3D90-4EB2-A1E8-562D1AC7F10C}"/>
              </a:ext>
            </a:extLst>
          </p:cNvPr>
          <p:cNvSpPr/>
          <p:nvPr/>
        </p:nvSpPr>
        <p:spPr>
          <a:xfrm>
            <a:off x="8493021" y="2536825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9BA371-1EAE-49AC-A8A5-59A72E6C33CA}"/>
              </a:ext>
            </a:extLst>
          </p:cNvPr>
          <p:cNvSpPr/>
          <p:nvPr/>
        </p:nvSpPr>
        <p:spPr>
          <a:xfrm>
            <a:off x="8603644" y="2324100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4079E-6FD1-4557-B7A7-AAEA76F3F86F}"/>
              </a:ext>
            </a:extLst>
          </p:cNvPr>
          <p:cNvSpPr/>
          <p:nvPr/>
        </p:nvSpPr>
        <p:spPr>
          <a:xfrm>
            <a:off x="5891365" y="2520854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B6E740-6FC4-40CB-B0D2-E90364AFDB47}"/>
              </a:ext>
            </a:extLst>
          </p:cNvPr>
          <p:cNvSpPr/>
          <p:nvPr/>
        </p:nvSpPr>
        <p:spPr>
          <a:xfrm>
            <a:off x="5998085" y="2327893"/>
            <a:ext cx="6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4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the Hough transform</a:t>
            </a:r>
          </a:p>
        </p:txBody>
      </p:sp>
      <p:pic>
        <p:nvPicPr>
          <p:cNvPr id="12290" name="Picture 2" descr="http://www.transistor.io/images/Lanes/houg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88" y="1978178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9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58"/>
            <a:ext cx="10515600" cy="1325563"/>
          </a:xfrm>
        </p:spPr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51338"/>
          </a:xfrm>
        </p:spPr>
        <p:txBody>
          <a:bodyPr>
            <a:normAutofit/>
          </a:bodyPr>
          <a:lstStyle/>
          <a:p>
            <a:pPr marL="722313" indent="-722313">
              <a:buNone/>
            </a:pPr>
            <a:r>
              <a:rPr lang="en-GB" dirty="0"/>
              <a:t>1 – target shape defined by </a:t>
            </a:r>
            <a:r>
              <a:rPr lang="en-GB" dirty="0">
                <a:solidFill>
                  <a:srgbClr val="0066FF"/>
                </a:solidFill>
              </a:rPr>
              <a:t>template</a:t>
            </a:r>
          </a:p>
          <a:p>
            <a:pPr marL="722313" indent="-722313">
              <a:buNone/>
            </a:pPr>
            <a:r>
              <a:rPr lang="en-GB" dirty="0"/>
              <a:t>2 – and detected by </a:t>
            </a:r>
            <a:r>
              <a:rPr lang="en-GB" dirty="0">
                <a:solidFill>
                  <a:srgbClr val="0066FF"/>
                </a:solidFill>
              </a:rPr>
              <a:t>template convolution</a:t>
            </a:r>
          </a:p>
          <a:p>
            <a:pPr marL="722313" indent="-722313">
              <a:buNone/>
            </a:pPr>
            <a:r>
              <a:rPr lang="en-GB" dirty="0"/>
              <a:t>3 – optimal in </a:t>
            </a:r>
            <a:r>
              <a:rPr lang="en-GB" dirty="0">
                <a:solidFill>
                  <a:srgbClr val="0066FF"/>
                </a:solidFill>
              </a:rPr>
              <a:t>occlusion</a:t>
            </a:r>
            <a:r>
              <a:rPr lang="en-GB" dirty="0"/>
              <a:t> and </a:t>
            </a:r>
            <a:r>
              <a:rPr lang="en-GB" dirty="0">
                <a:solidFill>
                  <a:srgbClr val="0066FF"/>
                </a:solidFill>
              </a:rPr>
              <a:t>noise</a:t>
            </a:r>
          </a:p>
          <a:p>
            <a:pPr marL="722313" indent="-722313">
              <a:buNone/>
            </a:pPr>
            <a:r>
              <a:rPr lang="en-GB" dirty="0"/>
              <a:t>4 – </a:t>
            </a:r>
            <a:r>
              <a:rPr lang="en-GB" dirty="0">
                <a:solidFill>
                  <a:srgbClr val="0066FF"/>
                </a:solidFill>
              </a:rPr>
              <a:t>Hough transform </a:t>
            </a:r>
            <a:r>
              <a:rPr lang="en-GB" dirty="0"/>
              <a:t>gives same result, but faster</a:t>
            </a:r>
          </a:p>
          <a:p>
            <a:pPr marL="722313" indent="-722313">
              <a:buNone/>
            </a:pPr>
            <a:endParaRPr lang="en-GB" dirty="0"/>
          </a:p>
          <a:p>
            <a:pPr marL="722313" indent="-722313">
              <a:buNone/>
            </a:pPr>
            <a:r>
              <a:rPr lang="en-GB" dirty="0"/>
              <a:t>But shapes can be more complex than lines and not defined by an equation. That’s next</a:t>
            </a:r>
            <a:r>
              <a:rPr lang="en-US" altLang="zh-CN" dirty="0"/>
              <a:t>…</a:t>
            </a: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4F6A137-2A25-4A6B-9D4A-A258B9EE6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2BBBA-70B9-4CF2-8C1D-C24F15269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05A452-4B27-394F-A5AA-B01292D28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57" y="0"/>
            <a:ext cx="915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extraction by </a:t>
            </a:r>
            <a:r>
              <a:rPr lang="en-GB" dirty="0" err="1"/>
              <a:t>thresholding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520" y="1931988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Conclusion: we need </a:t>
            </a:r>
            <a:r>
              <a:rPr lang="en-GB" dirty="0">
                <a:solidFill>
                  <a:srgbClr val="FF0000"/>
                </a:solidFill>
              </a:rPr>
              <a:t>shape</a:t>
            </a:r>
            <a:r>
              <a:rPr lang="en-GB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690688"/>
            <a:ext cx="10925175" cy="32670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BDEB582-1636-4687-976B-85160035F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en-US" dirty="0"/>
              <a:t>Template Matching -basis</a:t>
            </a:r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72DF14-BFBF-46D5-A617-F0E213C2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369" y="4900838"/>
            <a:ext cx="943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image</a:t>
            </a:r>
            <a:endParaRPr lang="en-US" altLang="en-US" sz="2400" dirty="0"/>
          </a:p>
        </p:txBody>
      </p:sp>
      <p:pic>
        <p:nvPicPr>
          <p:cNvPr id="7" name="Picture 6" descr="../../Images/Chapter5/Results/Fig_Code5_1/ImageandTemplate/a_Road.png">
            <a:extLst>
              <a:ext uri="{FF2B5EF4-FFF2-40B4-BE49-F238E27FC236}">
                <a16:creationId xmlns:a16="http://schemas.microsoft.com/office/drawing/2014/main" id="{F93282A3-C7A5-4945-B926-A1FBA5450D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6" y="2163170"/>
            <a:ext cx="2664651" cy="261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6923BA26-D9B1-478B-AAC6-DF7E2B33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357" y="4902148"/>
            <a:ext cx="1313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template</a:t>
            </a:r>
            <a:endParaRPr lang="en-US" altLang="en-US" sz="2400" dirty="0"/>
          </a:p>
        </p:txBody>
      </p:sp>
      <p:pic>
        <p:nvPicPr>
          <p:cNvPr id="9" name="Picture 8" descr="../../Images/Chapter5/Results/Fig_Code5_1/ImageandTemplate/d_Template.png">
            <a:extLst>
              <a:ext uri="{FF2B5EF4-FFF2-40B4-BE49-F238E27FC236}">
                <a16:creationId xmlns:a16="http://schemas.microsoft.com/office/drawing/2014/main" id="{15A1F841-605E-4F2C-AC98-C5A3CDEE68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40" y="3270612"/>
            <a:ext cx="1106477" cy="4009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CFB2E-586C-4FAE-9E46-D82416E2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9" y="4896482"/>
            <a:ext cx="2527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accumulator space</a:t>
            </a:r>
            <a:endParaRPr lang="en-US" alt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6FB3C4-EBA5-4980-B3E0-BB93F1776508}"/>
              </a:ext>
            </a:extLst>
          </p:cNvPr>
          <p:cNvSpPr/>
          <p:nvPr/>
        </p:nvSpPr>
        <p:spPr>
          <a:xfrm>
            <a:off x="7518723" y="2163170"/>
            <a:ext cx="2644001" cy="26158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D8493-9938-4354-8524-F1C9BFC1B2B5}"/>
              </a:ext>
            </a:extLst>
          </p:cNvPr>
          <p:cNvSpPr/>
          <p:nvPr/>
        </p:nvSpPr>
        <p:spPr>
          <a:xfrm>
            <a:off x="7756642" y="2337244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BBD878-8D27-4D0C-AEA2-37E529C45496}"/>
              </a:ext>
            </a:extLst>
          </p:cNvPr>
          <p:cNvSpPr/>
          <p:nvPr/>
        </p:nvSpPr>
        <p:spPr>
          <a:xfrm>
            <a:off x="7909042" y="2337244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755B64-8AB8-42DC-B416-4026922B3394}"/>
              </a:ext>
            </a:extLst>
          </p:cNvPr>
          <p:cNvSpPr/>
          <p:nvPr/>
        </p:nvSpPr>
        <p:spPr>
          <a:xfrm>
            <a:off x="8061442" y="2337244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0D9C8-E1F2-4B7F-988F-33A9E965BD8D}"/>
              </a:ext>
            </a:extLst>
          </p:cNvPr>
          <p:cNvSpPr/>
          <p:nvPr/>
        </p:nvSpPr>
        <p:spPr>
          <a:xfrm>
            <a:off x="8213842" y="2337244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../../Images/Chapter5/Results/Fig_Code5_1/ImageandTemplate/d_Template.png">
            <a:extLst>
              <a:ext uri="{FF2B5EF4-FFF2-40B4-BE49-F238E27FC236}">
                <a16:creationId xmlns:a16="http://schemas.microsoft.com/office/drawing/2014/main" id="{5256B897-868E-4F0C-B91F-22DBED87C1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5" y="2163171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../../Images/Chapter5/Results/Fig_Code5_1/ImageandTemplate/d_Template.png">
            <a:extLst>
              <a:ext uri="{FF2B5EF4-FFF2-40B4-BE49-F238E27FC236}">
                <a16:creationId xmlns:a16="http://schemas.microsoft.com/office/drawing/2014/main" id="{3A728705-8C99-4FC2-9F49-B15C12C6CA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5" y="2163171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../../Images/Chapter5/Results/Fig_Code5_1/ImageandTemplate/d_Template.png">
            <a:extLst>
              <a:ext uri="{FF2B5EF4-FFF2-40B4-BE49-F238E27FC236}">
                <a16:creationId xmlns:a16="http://schemas.microsoft.com/office/drawing/2014/main" id="{4B704636-AC70-477F-83D8-E7111767D0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25" y="2163171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../../Images/Chapter5/Results/Fig_Code5_1/ImageandTemplate/d_Template.png">
            <a:extLst>
              <a:ext uri="{FF2B5EF4-FFF2-40B4-BE49-F238E27FC236}">
                <a16:creationId xmlns:a16="http://schemas.microsoft.com/office/drawing/2014/main" id="{439185AA-05A7-4EDC-A2B8-CAFE928D74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25" y="2163171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../../Images/Chapter5/Results/Fig_Code5_1/ImageandTemplate/d_Template.png">
            <a:extLst>
              <a:ext uri="{FF2B5EF4-FFF2-40B4-BE49-F238E27FC236}">
                <a16:creationId xmlns:a16="http://schemas.microsoft.com/office/drawing/2014/main" id="{198A9254-1E2F-4DAA-B083-A7F1F7F2EA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00" y="2656694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../../Images/Chapter5/Results/Fig_Code5_1/ImageandTemplate/d_Template.png">
            <a:extLst>
              <a:ext uri="{FF2B5EF4-FFF2-40B4-BE49-F238E27FC236}">
                <a16:creationId xmlns:a16="http://schemas.microsoft.com/office/drawing/2014/main" id="{23FEEE07-317A-4BE2-BF25-18F229C950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00" y="2656694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../../Images/Chapter5/Results/Fig_Code5_1/ImageandTemplate/d_Template.png">
            <a:extLst>
              <a:ext uri="{FF2B5EF4-FFF2-40B4-BE49-F238E27FC236}">
                <a16:creationId xmlns:a16="http://schemas.microsoft.com/office/drawing/2014/main" id="{03BC4A6E-B05F-46D9-AA80-920965FBBB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00" y="2656694"/>
            <a:ext cx="1106477" cy="40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../../Images/Chapter5/Results/Fig_Code5_1/ImageandTemplate/d_Template.png">
            <a:extLst>
              <a:ext uri="{FF2B5EF4-FFF2-40B4-BE49-F238E27FC236}">
                <a16:creationId xmlns:a16="http://schemas.microsoft.com/office/drawing/2014/main" id="{60A35CDE-7410-4316-96CC-F5423DA11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00" y="2656694"/>
            <a:ext cx="1106477" cy="40095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60D1DF-B3F7-4652-AF81-DE4AFC08B74F}"/>
              </a:ext>
            </a:extLst>
          </p:cNvPr>
          <p:cNvSpPr/>
          <p:nvPr/>
        </p:nvSpPr>
        <p:spPr>
          <a:xfrm>
            <a:off x="7756642" y="2680882"/>
            <a:ext cx="97125" cy="121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075D8A-3808-4E91-9532-C0B9797CF513}"/>
              </a:ext>
            </a:extLst>
          </p:cNvPr>
          <p:cNvSpPr/>
          <p:nvPr/>
        </p:nvSpPr>
        <p:spPr>
          <a:xfrm>
            <a:off x="7909042" y="2680882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B1A1F8-DC35-476A-BDD3-16B0C4255B14}"/>
              </a:ext>
            </a:extLst>
          </p:cNvPr>
          <p:cNvSpPr/>
          <p:nvPr/>
        </p:nvSpPr>
        <p:spPr>
          <a:xfrm>
            <a:off x="8061442" y="2680882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F08EE8-BA83-4C0C-BB59-1C99FE977605}"/>
              </a:ext>
            </a:extLst>
          </p:cNvPr>
          <p:cNvSpPr/>
          <p:nvPr/>
        </p:nvSpPr>
        <p:spPr>
          <a:xfrm>
            <a:off x="8213842" y="2680882"/>
            <a:ext cx="97125" cy="1212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5502FC-2EB5-4F82-A2E0-BA7E88A9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3258" y="2547761"/>
            <a:ext cx="1521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/>
              <a:t>count of matching points</a:t>
            </a:r>
            <a:endParaRPr lang="en-US" altLang="en-US" sz="24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C09B8DB-BB2A-4EF3-9F87-F66A9751FCA6}"/>
              </a:ext>
            </a:extLst>
          </p:cNvPr>
          <p:cNvSpPr/>
          <p:nvPr/>
        </p:nvSpPr>
        <p:spPr>
          <a:xfrm>
            <a:off x="7756642" y="1545084"/>
            <a:ext cx="3323036" cy="1027204"/>
          </a:xfrm>
          <a:custGeom>
            <a:avLst/>
            <a:gdLst>
              <a:gd name="connsiteX0" fmla="*/ 3472952 w 3472952"/>
              <a:gd name="connsiteY0" fmla="*/ 1027204 h 1027204"/>
              <a:gd name="connsiteX1" fmla="*/ 2606053 w 3472952"/>
              <a:gd name="connsiteY1" fmla="*/ 124679 h 1027204"/>
              <a:gd name="connsiteX2" fmla="*/ 242864 w 3472952"/>
              <a:gd name="connsiteY2" fmla="*/ 77178 h 1027204"/>
              <a:gd name="connsiteX3" fmla="*/ 76609 w 3472952"/>
              <a:gd name="connsiteY3" fmla="*/ 777822 h 102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952" h="1027204">
                <a:moveTo>
                  <a:pt x="3472952" y="1027204"/>
                </a:moveTo>
                <a:cubicBezTo>
                  <a:pt x="3308676" y="655110"/>
                  <a:pt x="3144401" y="283017"/>
                  <a:pt x="2606053" y="124679"/>
                </a:cubicBezTo>
                <a:cubicBezTo>
                  <a:pt x="2067705" y="-33659"/>
                  <a:pt x="664438" y="-31679"/>
                  <a:pt x="242864" y="77178"/>
                </a:cubicBezTo>
                <a:cubicBezTo>
                  <a:pt x="-178710" y="186035"/>
                  <a:pt x="76609" y="777822"/>
                  <a:pt x="76609" y="777822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00744094-A3A3-4D08-8EF0-CC35F34D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49" y="6031210"/>
            <a:ext cx="5134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Suggestions for improving the process?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208811DE-B04D-44E1-9FD0-71300CB0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488" y="6025544"/>
            <a:ext cx="1557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Use edges!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brilliant boys | elliehighwood">
            <a:extLst>
              <a:ext uri="{FF2B5EF4-FFF2-40B4-BE49-F238E27FC236}">
                <a16:creationId xmlns:a16="http://schemas.microsoft.com/office/drawing/2014/main" id="{EF8F839A-76D4-4C8A-A113-858DDB59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04" y="5333880"/>
            <a:ext cx="2819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Content Placeholder 3">
            <a:extLst>
              <a:ext uri="{FF2B5EF4-FFF2-40B4-BE49-F238E27FC236}">
                <a16:creationId xmlns:a16="http://schemas.microsoft.com/office/drawing/2014/main" id="{17316D20-BB55-41BA-BF41-47AEBAC49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AEF78B-8D23-4491-A241-0DEDB50F1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1C3B96B-046D-4807-B46E-0A8C29B342F2}"/>
              </a:ext>
            </a:extLst>
          </p:cNvPr>
          <p:cNvSpPr/>
          <p:nvPr/>
        </p:nvSpPr>
        <p:spPr>
          <a:xfrm>
            <a:off x="1060768" y="1562721"/>
            <a:ext cx="6197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Process of </a:t>
            </a:r>
            <a:r>
              <a:rPr lang="en-GB" sz="2400" dirty="0">
                <a:solidFill>
                  <a:srgbClr val="0066FF"/>
                </a:solidFill>
              </a:rPr>
              <a:t>template matching</a:t>
            </a:r>
          </a:p>
        </p:txBody>
      </p:sp>
    </p:spTree>
    <p:extLst>
      <p:ext uri="{BB962C8B-B14F-4D97-AF65-F5344CB8AC3E}">
        <p14:creationId xmlns:p14="http://schemas.microsoft.com/office/powerpoint/2010/main" val="42604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3" grpId="0" animBg="1"/>
      <p:bldP spid="14" grpId="0" animBg="1"/>
      <p:bldP spid="17" grpId="0" animBg="1"/>
      <p:bldP spid="18" grpId="0" animBg="1"/>
      <p:bldP spid="35" grpId="0" animBg="1"/>
      <p:bldP spid="36" grpId="0" animBg="1"/>
      <p:bldP spid="37" grpId="0" animBg="1"/>
      <p:bldP spid="38" grpId="0" animBg="1"/>
      <p:bldP spid="40" grpId="0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Template Matching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01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Intuitively </a:t>
            </a:r>
            <a:r>
              <a:rPr lang="en-GB" altLang="en-US" sz="2400" dirty="0">
                <a:solidFill>
                  <a:srgbClr val="0066FF"/>
                </a:solidFill>
              </a:rPr>
              <a:t>simple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66FF"/>
                </a:solidFill>
              </a:rPr>
              <a:t>Correlation</a:t>
            </a:r>
            <a:r>
              <a:rPr lang="en-GB" altLang="en-US" sz="2400" dirty="0"/>
              <a:t> and convolution </a:t>
            </a:r>
          </a:p>
          <a:p>
            <a:pPr marL="0" indent="0">
              <a:buNone/>
            </a:pPr>
            <a:r>
              <a:rPr lang="en-GB" altLang="en-US" sz="2400" dirty="0"/>
              <a:t>Implementation via </a:t>
            </a:r>
            <a:r>
              <a:rPr lang="en-GB" altLang="en-US" sz="2400" dirty="0">
                <a:solidFill>
                  <a:srgbClr val="0066FF"/>
                </a:solidFill>
              </a:rPr>
              <a:t>Fourier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7877176" y="5928677"/>
            <a:ext cx="1945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accumulator space</a:t>
            </a:r>
            <a:endParaRPr lang="en-US" altLang="en-US" dirty="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573339" y="5928677"/>
            <a:ext cx="755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image</a:t>
            </a:r>
            <a:endParaRPr lang="en-US" altLang="en-US" dirty="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4623118" y="5929987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template</a:t>
            </a:r>
            <a:endParaRPr lang="en-US" alt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15" name="Picture 14" descr="../../Images/Chapter5/Results/Fig_Code5_1/ImageandTemplate/a_R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7" y="3651726"/>
            <a:ext cx="2280603" cy="221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../../Images/Chapter5/Results/Fig_Code5_1/ImageandTemplate/d_Templat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2" y="4514374"/>
            <a:ext cx="1347788" cy="49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../../Images/Chapter5/Results/Fig_Code5_1/Accumulators/a_AccumulatorGray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672046"/>
            <a:ext cx="2208848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../../Images/Chapter5/Results/Fig_Code5_1/Accumulators/d_HistoGra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97" y="3517582"/>
            <a:ext cx="2402523" cy="233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94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matching in occluded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91" y="2000480"/>
            <a:ext cx="8750618" cy="359386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327591-6DA7-4B68-9C15-BA7DDB310A05}"/>
              </a:ext>
            </a:extLst>
          </p:cNvPr>
          <p:cNvSpPr/>
          <p:nvPr/>
        </p:nvSpPr>
        <p:spPr>
          <a:xfrm>
            <a:off x="1735798" y="5816434"/>
            <a:ext cx="8556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Template matching is optimal in </a:t>
            </a:r>
            <a:r>
              <a:rPr lang="en-GB" sz="2400" dirty="0">
                <a:solidFill>
                  <a:srgbClr val="0066FF"/>
                </a:solidFill>
              </a:rPr>
              <a:t>occlusion</a:t>
            </a:r>
          </a:p>
        </p:txBody>
      </p:sp>
    </p:spTree>
    <p:extLst>
      <p:ext uri="{BB962C8B-B14F-4D97-AF65-F5344CB8AC3E}">
        <p14:creationId xmlns:p14="http://schemas.microsoft.com/office/powerpoint/2010/main" val="1577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matching in noisy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239169"/>
            <a:ext cx="8629650" cy="35242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AAB3D7-82B5-4899-AAEF-5F52D262039A}"/>
              </a:ext>
            </a:extLst>
          </p:cNvPr>
          <p:cNvSpPr/>
          <p:nvPr/>
        </p:nvSpPr>
        <p:spPr>
          <a:xfrm>
            <a:off x="1735798" y="5816434"/>
            <a:ext cx="855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Template matching is optimal in </a:t>
            </a:r>
            <a:r>
              <a:rPr lang="en-GB" sz="2400" dirty="0">
                <a:solidFill>
                  <a:srgbClr val="0066FF"/>
                </a:solidFill>
              </a:rPr>
              <a:t>noise</a:t>
            </a:r>
          </a:p>
          <a:p>
            <a:pPr algn="ctr"/>
            <a:r>
              <a:rPr lang="en-GB" sz="2400" dirty="0">
                <a:solidFill>
                  <a:srgbClr val="0066FF"/>
                </a:solidFill>
              </a:rPr>
              <a:t>…but….</a:t>
            </a:r>
          </a:p>
        </p:txBody>
      </p:sp>
    </p:spTree>
    <p:extLst>
      <p:ext uri="{BB962C8B-B14F-4D97-AF65-F5344CB8AC3E}">
        <p14:creationId xmlns:p14="http://schemas.microsoft.com/office/powerpoint/2010/main" val="335018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85B7-0DA5-487D-96A0-5AF7CD36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and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66FF"/>
                    </a:solidFill>
                  </a:rPr>
                  <a:t>Convolution</a:t>
                </a:r>
                <a:r>
                  <a:rPr lang="en-GB" sz="2400" dirty="0"/>
                  <a:t> is about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application</a:t>
                </a:r>
                <a:r>
                  <a:rPr lang="en-GB" sz="2400" dirty="0"/>
                  <a:t> of a template</a:t>
                </a:r>
              </a:p>
              <a:p>
                <a:pPr marL="0" indent="0">
                  <a:buNone/>
                </a:pPr>
                <a:r>
                  <a:rPr lang="en-GB" sz="2400" dirty="0"/>
                  <a:t>	and involves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flipping</a:t>
                </a:r>
                <a:r>
                  <a:rPr lang="en-GB" sz="2400" dirty="0"/>
                  <a:t> the template</a:t>
                </a:r>
                <a:r>
                  <a:rPr lang="en-GB" sz="2400" b="1" dirty="0"/>
                  <a:t>	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	or by </a:t>
                </a:r>
                <a:r>
                  <a:rPr lang="en-GB" sz="2400" dirty="0">
                    <a:solidFill>
                      <a:srgbClr val="FF0000"/>
                    </a:solidFill>
                  </a:rPr>
                  <a:t>multiplying</a:t>
                </a:r>
                <a:r>
                  <a:rPr lang="en-GB" sz="2400" dirty="0"/>
                  <a:t> the transforms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8468050-77CC-47E5-823E-58B609C84EB5}"/>
              </a:ext>
            </a:extLst>
          </p:cNvPr>
          <p:cNvSpPr/>
          <p:nvPr/>
        </p:nvSpPr>
        <p:spPr>
          <a:xfrm>
            <a:off x="8664832" y="3277286"/>
            <a:ext cx="420130" cy="41656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424033">
            <a:off x="7813353" y="-126796"/>
            <a:ext cx="2770468" cy="2121763"/>
          </a:xfrm>
          <a:prstGeom prst="triangle">
            <a:avLst/>
          </a:prstGeom>
          <a:solidFill>
            <a:schemeClr val="bg1"/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Beware centring with transforms</a:t>
            </a: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85B7-0DA5-487D-96A0-5AF7CD36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and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62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66FF"/>
                    </a:solidFill>
                  </a:rPr>
                  <a:t>Convolution</a:t>
                </a:r>
                <a:r>
                  <a:rPr lang="en-GB" sz="2400" dirty="0"/>
                  <a:t> is about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application</a:t>
                </a:r>
                <a:r>
                  <a:rPr lang="en-GB" sz="2400" dirty="0"/>
                  <a:t> of a template</a:t>
                </a:r>
              </a:p>
              <a:p>
                <a:pPr marL="0" indent="0">
                  <a:buNone/>
                </a:pPr>
                <a:r>
                  <a:rPr lang="en-GB" sz="2400" dirty="0"/>
                  <a:t>	and involves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flipping</a:t>
                </a:r>
                <a:r>
                  <a:rPr lang="en-GB" sz="2400" dirty="0"/>
                  <a:t> the template</a:t>
                </a:r>
                <a:r>
                  <a:rPr lang="en-GB" sz="2400" b="1" dirty="0"/>
                  <a:t>	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	or by </a:t>
                </a:r>
                <a:r>
                  <a:rPr lang="en-GB" sz="2400" dirty="0">
                    <a:solidFill>
                      <a:srgbClr val="FF0000"/>
                    </a:solidFill>
                  </a:rPr>
                  <a:t>multiplying</a:t>
                </a:r>
                <a:r>
                  <a:rPr lang="en-GB" sz="2400" dirty="0"/>
                  <a:t> the transforms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>
                    <a:solidFill>
                      <a:srgbClr val="0066FF"/>
                    </a:solidFill>
                  </a:rPr>
                  <a:t>Correlation</a:t>
                </a:r>
                <a:r>
                  <a:rPr lang="en-GB" sz="2400" dirty="0"/>
                  <a:t> is about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matching</a:t>
                </a:r>
                <a:r>
                  <a:rPr lang="en-GB" sz="2400" dirty="0"/>
                  <a:t> of a template	</a:t>
                </a:r>
                <a14:m>
                  <m:oMath xmlns:m="http://schemas.openxmlformats.org/officeDocument/2006/math">
                    <m:r>
                      <a:rPr lang="en-GB" sz="2400" b="1" i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GB" sz="2400" b="1" i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sz="24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400" i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180E6-7B99-4F91-91A1-416969281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6224"/>
                <a:ext cx="10515600" cy="4351338"/>
              </a:xfrm>
              <a:blipFill>
                <a:blip r:embed="rId2"/>
                <a:stretch>
                  <a:fillRect l="-965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E85AF51C-9660-4330-8FD3-B7B93469BF8C}"/>
              </a:ext>
            </a:extLst>
          </p:cNvPr>
          <p:cNvSpPr/>
          <p:nvPr/>
        </p:nvSpPr>
        <p:spPr>
          <a:xfrm>
            <a:off x="9196997" y="4251175"/>
            <a:ext cx="1046480" cy="41656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424033">
            <a:off x="7813353" y="-126796"/>
            <a:ext cx="2770468" cy="2121763"/>
          </a:xfrm>
          <a:prstGeom prst="triangle">
            <a:avLst/>
          </a:prstGeom>
          <a:solidFill>
            <a:schemeClr val="bg1"/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Beware centring with transforms</a:t>
            </a: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684</Words>
  <Application>Microsoft Macintosh PowerPoint</Application>
  <PresentationFormat>Widescreen</PresentationFormat>
  <Paragraphs>148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Equation</vt:lpstr>
      <vt:lpstr>Lecture 8 Finding Shapes </vt:lpstr>
      <vt:lpstr>Content</vt:lpstr>
      <vt:lpstr>Feature extraction by thresholding</vt:lpstr>
      <vt:lpstr>Template Matching -basis</vt:lpstr>
      <vt:lpstr>Template Matching</vt:lpstr>
      <vt:lpstr>Template matching in occluded images</vt:lpstr>
      <vt:lpstr>Template matching in noisy images</vt:lpstr>
      <vt:lpstr>Convolution and correlation</vt:lpstr>
      <vt:lpstr>Convolution and correlation</vt:lpstr>
      <vt:lpstr>Convolution and correlation</vt:lpstr>
      <vt:lpstr>Encore, Baron Fourier!</vt:lpstr>
      <vt:lpstr>Applying template matching</vt:lpstr>
      <vt:lpstr>Hough Transform</vt:lpstr>
      <vt:lpstr>Hough Transform</vt:lpstr>
      <vt:lpstr>Hough Transform</vt:lpstr>
      <vt:lpstr>Pseudocode for HT</vt:lpstr>
      <vt:lpstr>Applying the Hough transform for lines</vt:lpstr>
      <vt:lpstr>Hough Transform for Lines … problems</vt:lpstr>
      <vt:lpstr>Polar Hough transform for lines</vt:lpstr>
      <vt:lpstr>Images and the accumulator space of the polar Hough transform</vt:lpstr>
      <vt:lpstr>Applying the Hough transform</vt:lpstr>
      <vt:lpstr>Main points so far</vt:lpstr>
      <vt:lpstr>PowerPoint Presentation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134</cp:revision>
  <dcterms:created xsi:type="dcterms:W3CDTF">2015-09-30T14:03:40Z</dcterms:created>
  <dcterms:modified xsi:type="dcterms:W3CDTF">2021-10-06T18:07:50Z</dcterms:modified>
</cp:coreProperties>
</file>