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274" r:id="rId4"/>
    <p:sldId id="275" r:id="rId5"/>
    <p:sldId id="303" r:id="rId6"/>
    <p:sldId id="286" r:id="rId7"/>
    <p:sldId id="288" r:id="rId8"/>
    <p:sldId id="292" r:id="rId9"/>
    <p:sldId id="300" r:id="rId10"/>
    <p:sldId id="287" r:id="rId11"/>
    <p:sldId id="304" r:id="rId12"/>
    <p:sldId id="276" r:id="rId13"/>
    <p:sldId id="277" r:id="rId14"/>
    <p:sldId id="295" r:id="rId15"/>
    <p:sldId id="296" r:id="rId16"/>
    <p:sldId id="297" r:id="rId17"/>
    <p:sldId id="298" r:id="rId18"/>
    <p:sldId id="299" r:id="rId19"/>
    <p:sldId id="301" r:id="rId20"/>
    <p:sldId id="302" r:id="rId21"/>
    <p:sldId id="306" r:id="rId22"/>
    <p:sldId id="305" r:id="rId23"/>
    <p:sldId id="293" r:id="rId24"/>
    <p:sldId id="278" r:id="rId25"/>
    <p:sldId id="291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0" autoAdjust="0"/>
    <p:restoredTop sz="82313"/>
  </p:normalViewPr>
  <p:slideViewPr>
    <p:cSldViewPr snapToGrid="0">
      <p:cViewPr varScale="1">
        <p:scale>
          <a:sx n="74" d="100"/>
          <a:sy n="74" d="100"/>
        </p:scale>
        <p:origin x="200" y="8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40BA5-B906-4507-A229-2BBCC937247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F08C7-A0E1-4BE5-A494-6905F5AE4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54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1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Curse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dimensionality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649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Talking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speed</a:t>
            </a:r>
            <a:r>
              <a:rPr lang="zh-CN" altLang="en-US" dirty="0"/>
              <a:t> </a:t>
            </a:r>
            <a:r>
              <a:rPr lang="en-US" altLang="zh-CN" dirty="0"/>
              <a:t>up,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gradient/angle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882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\theta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scale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7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Talk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features</a:t>
            </a:r>
            <a:r>
              <a:rPr lang="zh-CN" altLang="en-US" dirty="0"/>
              <a:t> </a:t>
            </a:r>
            <a:r>
              <a:rPr lang="en-US" altLang="zh-CN" dirty="0"/>
              <a:t>(small</a:t>
            </a:r>
            <a:r>
              <a:rPr lang="zh-CN" altLang="en-US" dirty="0"/>
              <a:t> </a:t>
            </a:r>
            <a:r>
              <a:rPr lang="en-US" altLang="zh-CN" dirty="0"/>
              <a:t>patches)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vote</a:t>
            </a:r>
            <a:r>
              <a:rPr lang="zh-CN" altLang="en-US" dirty="0"/>
              <a:t> </a:t>
            </a:r>
            <a:r>
              <a:rPr lang="en-US" altLang="zh-CN" dirty="0"/>
              <a:t>center</a:t>
            </a:r>
            <a:r>
              <a:rPr lang="zh-CN" altLang="en-US" dirty="0"/>
              <a:t> </a:t>
            </a:r>
            <a:r>
              <a:rPr lang="en-US" altLang="zh-CN" dirty="0"/>
              <a:t>location.</a:t>
            </a:r>
            <a:r>
              <a:rPr lang="zh-CN" alt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865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Old fashioned Sweetie shop, </a:t>
            </a:r>
            <a:r>
              <a:rPr lang="en-GB" dirty="0" err="1"/>
              <a:t>winchester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71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7919" y="5838040"/>
            <a:ext cx="1713137" cy="938315"/>
          </a:xfrm>
          <a:prstGeom prst="rect">
            <a:avLst/>
          </a:prstGeom>
        </p:spPr>
      </p:pic>
      <p:pic>
        <p:nvPicPr>
          <p:cNvPr id="8" name="Picture 14" descr="I:\electronics_computer_science_black_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267952" y="5997575"/>
            <a:ext cx="18097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46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22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3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6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6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9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4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86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5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8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9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g"/><Relationship Id="rId5" Type="http://schemas.openxmlformats.org/officeDocument/2006/relationships/image" Target="../media/image22.wmf"/><Relationship Id="rId10" Type="http://schemas.openxmlformats.org/officeDocument/2006/relationships/image" Target="../media/image4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D:\IPBOOK\WINMCD\CHAP5\EYE_GR0.BMP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5.jpg"/><Relationship Id="rId10" Type="http://schemas.openxmlformats.org/officeDocument/2006/relationships/image" Target="../media/image9.png"/><Relationship Id="rId4" Type="http://schemas.openxmlformats.org/officeDocument/2006/relationships/image" Target="../media/image4.w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27058057/comparing-irises-images-with-opencv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GB"/>
              <a:t>Lecture </a:t>
            </a:r>
            <a:r>
              <a:rPr lang="en-GB" dirty="0"/>
              <a:t>9</a:t>
            </a:r>
            <a:r>
              <a:rPr lang="en-GB"/>
              <a:t> </a:t>
            </a:r>
            <a:r>
              <a:rPr lang="en-GB" dirty="0"/>
              <a:t>Finding More Shapes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</a:t>
            </a:r>
            <a:r>
              <a:rPr lang="en-US" altLang="zh-CN" dirty="0"/>
              <a:t>3204</a:t>
            </a:r>
            <a:r>
              <a:rPr lang="en-US" dirty="0"/>
              <a:t> </a:t>
            </a:r>
            <a:r>
              <a:rPr lang="en-GB" dirty="0"/>
              <a:t>Computer Vision</a:t>
            </a:r>
          </a:p>
          <a:p>
            <a:endParaRPr lang="en-GB" dirty="0"/>
          </a:p>
          <a:p>
            <a:r>
              <a:rPr lang="en-GB" sz="3600" b="1" dirty="0">
                <a:solidFill>
                  <a:srgbClr val="0070C0"/>
                </a:solidFill>
              </a:rPr>
              <a:t>How can we go from conic sections to general shapes?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160268"/>
              </p:ext>
            </p:extLst>
          </p:nvPr>
        </p:nvGraphicFramePr>
        <p:xfrm>
          <a:off x="114298" y="5613401"/>
          <a:ext cx="1870912" cy="117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05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Book </a:t>
                      </a:r>
                    </a:p>
                    <a:p>
                      <a:r>
                        <a:rPr lang="en-GB" dirty="0"/>
                        <a:t>pp</a:t>
                      </a:r>
                      <a:r>
                        <a:rPr lang="en-GB" baseline="0" dirty="0"/>
                        <a:t> </a:t>
                      </a:r>
                    </a:p>
                    <a:p>
                      <a:r>
                        <a:rPr lang="en-GB" sz="1400" baseline="0" dirty="0"/>
                        <a:t>215-246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43" y="5760733"/>
            <a:ext cx="731232" cy="90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Speeding it up…..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/>
              <a:t>Now it’s a </a:t>
            </a:r>
            <a:r>
              <a:rPr lang="en-GB" altLang="en-US" dirty="0">
                <a:solidFill>
                  <a:srgbClr val="0000FF"/>
                </a:solidFill>
              </a:rPr>
              <a:t>3D</a:t>
            </a:r>
            <a:r>
              <a:rPr lang="en-GB" altLang="en-US" dirty="0"/>
              <a:t> accumulator, fast algorithms are available</a:t>
            </a:r>
          </a:p>
          <a:p>
            <a:pPr marL="0" indent="0">
              <a:buNone/>
            </a:pPr>
            <a:r>
              <a:rPr lang="en-GB" altLang="en-US" dirty="0"/>
              <a:t>E.g. by </a:t>
            </a:r>
            <a:r>
              <a:rPr lang="en-GB" altLang="en-US" dirty="0">
                <a:solidFill>
                  <a:srgbClr val="0000FF"/>
                </a:solidFill>
              </a:rPr>
              <a:t>differentiation</a:t>
            </a:r>
          </a:p>
          <a:p>
            <a:pPr marL="0" indent="0">
              <a:buNone/>
            </a:pPr>
            <a:r>
              <a:rPr lang="en-GB" altLang="en-US" dirty="0"/>
              <a:t>Differentiating				   gives</a:t>
            </a:r>
          </a:p>
          <a:p>
            <a:pPr marL="0" indent="0">
              <a:buNone/>
            </a:pPr>
            <a:endParaRPr lang="en-GB" altLang="en-US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GB" altLang="en-US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GB" altLang="en-US" dirty="0"/>
          </a:p>
          <a:p>
            <a:endParaRPr lang="en-GB" altLang="en-US" dirty="0">
              <a:solidFill>
                <a:srgbClr val="0000CC"/>
              </a:solidFill>
            </a:endParaRPr>
          </a:p>
          <a:p>
            <a:endParaRPr lang="en-GB" altLang="en-US" dirty="0">
              <a:solidFill>
                <a:srgbClr val="0000CC"/>
              </a:solidFill>
            </a:endParaRP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13"/>
              <p:cNvSpPr txBox="1"/>
              <p:nvPr/>
            </p:nvSpPr>
            <p:spPr bwMode="auto">
              <a:xfrm>
                <a:off x="7659711" y="2688829"/>
                <a:ext cx="2089150" cy="77682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9711" y="2688829"/>
                <a:ext cx="2089150" cy="7768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19551"/>
              </p:ext>
            </p:extLst>
          </p:nvPr>
        </p:nvGraphicFramePr>
        <p:xfrm>
          <a:off x="3863175" y="3826812"/>
          <a:ext cx="412115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" name="Equation" r:id="rId4" imgW="1955520" imgH="469800" progId="Equation.DSMT4">
                  <p:embed/>
                </p:oleObj>
              </mc:Choice>
              <mc:Fallback>
                <p:oleObj name="Equation" r:id="rId4" imgW="19555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175" y="3826812"/>
                        <a:ext cx="4121150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34D1B4-8AF1-4C3B-96B0-69A57CAA859E}"/>
                  </a:ext>
                </a:extLst>
              </p:cNvPr>
              <p:cNvSpPr txBox="1"/>
              <p:nvPr/>
            </p:nvSpPr>
            <p:spPr>
              <a:xfrm>
                <a:off x="4386263" y="4876859"/>
                <a:ext cx="2176814" cy="1073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𝑑𝑦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34D1B4-8AF1-4C3B-96B0-69A57CAA8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263" y="4876859"/>
                <a:ext cx="2176814" cy="1073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D26C1C1-C368-42C7-8C27-CF1A38A4EF23}"/>
              </a:ext>
            </a:extLst>
          </p:cNvPr>
          <p:cNvSpPr/>
          <p:nvPr/>
        </p:nvSpPr>
        <p:spPr>
          <a:xfrm>
            <a:off x="5772150" y="5229225"/>
            <a:ext cx="866775" cy="721261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67CDEF-D8E8-4FA8-95FF-19144AFB2DF3}"/>
              </a:ext>
            </a:extLst>
          </p:cNvPr>
          <p:cNvSpPr/>
          <p:nvPr/>
        </p:nvSpPr>
        <p:spPr>
          <a:xfrm>
            <a:off x="6932360" y="5359022"/>
            <a:ext cx="3300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FF0000"/>
                </a:solidFill>
              </a:rPr>
              <a:t>This is the edge direction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865F0-A7D2-416E-8F98-CEDF631C07FC}"/>
              </a:ext>
            </a:extLst>
          </p:cNvPr>
          <p:cNvSpPr/>
          <p:nvPr/>
        </p:nvSpPr>
        <p:spPr>
          <a:xfrm>
            <a:off x="930622" y="3411621"/>
            <a:ext cx="942742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altLang="en-US" sz="2800" dirty="0">
                <a:solidFill>
                  <a:prstClr val="black"/>
                </a:solidFill>
              </a:rPr>
              <a:t>Substitute back into Eqn. for circle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6D3321-6AA7-4924-BE03-EF60D0FDAED6}"/>
              </a:ext>
            </a:extLst>
          </p:cNvPr>
          <p:cNvSpPr/>
          <p:nvPr/>
        </p:nvSpPr>
        <p:spPr>
          <a:xfrm>
            <a:off x="8381915" y="4067246"/>
            <a:ext cx="2574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>
                <a:solidFill>
                  <a:srgbClr val="FF0000"/>
                </a:solidFill>
              </a:rPr>
              <a:t>2D accumulator 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DA6DC960-38FC-4968-8BA5-CED151C6DF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06137"/>
              </p:ext>
            </p:extLst>
          </p:nvPr>
        </p:nvGraphicFramePr>
        <p:xfrm>
          <a:off x="3103563" y="2773024"/>
          <a:ext cx="33464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" name="Equation" r:id="rId9" imgW="1587500" imgH="279400" progId="Equation.DSMT4">
                  <p:embed/>
                </p:oleObj>
              </mc:Choice>
              <mc:Fallback>
                <p:oleObj name="Equation" r:id="rId9" imgW="1587500" imgH="279400" progId="Equation.DSMT4">
                  <p:embed/>
                  <p:pic>
                    <p:nvPicPr>
                      <p:cNvPr id="100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2773024"/>
                        <a:ext cx="33464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4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7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41" y="-265072"/>
            <a:ext cx="10515600" cy="1325563"/>
          </a:xfrm>
        </p:spPr>
        <p:txBody>
          <a:bodyPr/>
          <a:lstStyle/>
          <a:p>
            <a:r>
              <a:rPr lang="en-GB" dirty="0"/>
              <a:t>Fireside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D49597B-7A9F-814B-A005-D70DA5D4D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8" y="3908856"/>
            <a:ext cx="2832100" cy="210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DE2B3E-8E66-6349-B43A-E5EC7F538713}"/>
              </a:ext>
            </a:extLst>
          </p:cNvPr>
          <p:cNvSpPr txBox="1"/>
          <p:nvPr/>
        </p:nvSpPr>
        <p:spPr>
          <a:xfrm>
            <a:off x="1569308" y="6091881"/>
            <a:ext cx="175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Circle</a:t>
            </a:r>
            <a:endParaRPr lang="en-US" sz="2400" dirty="0"/>
          </a:p>
        </p:txBody>
      </p:sp>
      <p:grpSp>
        <p:nvGrpSpPr>
          <p:cNvPr id="8" name="Group 40">
            <a:extLst>
              <a:ext uri="{FF2B5EF4-FFF2-40B4-BE49-F238E27FC236}">
                <a16:creationId xmlns:a16="http://schemas.microsoft.com/office/drawing/2014/main" id="{9ECD93BE-8BD3-F24A-B9B8-7EC8315608F3}"/>
              </a:ext>
            </a:extLst>
          </p:cNvPr>
          <p:cNvGrpSpPr>
            <a:grpSpLocks/>
          </p:cNvGrpSpPr>
          <p:nvPr/>
        </p:nvGrpSpPr>
        <p:grpSpPr bwMode="auto">
          <a:xfrm>
            <a:off x="7957399" y="3152452"/>
            <a:ext cx="3384550" cy="2735262"/>
            <a:chOff x="2018" y="2115"/>
            <a:chExt cx="2132" cy="1723"/>
          </a:xfrm>
        </p:grpSpPr>
        <p:sp>
          <p:nvSpPr>
            <p:cNvPr id="9" name="Rectangle 34">
              <a:extLst>
                <a:ext uri="{FF2B5EF4-FFF2-40B4-BE49-F238E27FC236}">
                  <a16:creationId xmlns:a16="http://schemas.microsoft.com/office/drawing/2014/main" id="{0F73FACB-BA34-FD4C-AE46-0326D693B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2115"/>
              <a:ext cx="2132" cy="17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Line 35">
              <a:extLst>
                <a:ext uri="{FF2B5EF4-FFF2-40B4-BE49-F238E27FC236}">
                  <a16:creationId xmlns:a16="http://schemas.microsoft.com/office/drawing/2014/main" id="{0AA369EB-12D2-EB40-85CD-61D08D65CC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8" y="2115"/>
              <a:ext cx="1633" cy="15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36">
              <a:extLst>
                <a:ext uri="{FF2B5EF4-FFF2-40B4-BE49-F238E27FC236}">
                  <a16:creationId xmlns:a16="http://schemas.microsoft.com/office/drawing/2014/main" id="{A6CF18B2-71B9-2A40-985D-0AC67B9A5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2115"/>
              <a:ext cx="795" cy="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2" name="Object 37">
              <a:extLst>
                <a:ext uri="{FF2B5EF4-FFF2-40B4-BE49-F238E27FC236}">
                  <a16:creationId xmlns:a16="http://schemas.microsoft.com/office/drawing/2014/main" id="{A5A58866-21A7-C840-A2EF-97ABAF326E9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80" y="2533"/>
            <a:ext cx="16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5" name="Equation" r:id="rId5" imgW="152280" imgH="164880" progId="Equation.DSMT4">
                    <p:embed/>
                  </p:oleObj>
                </mc:Choice>
                <mc:Fallback>
                  <p:oleObj name="Equation" r:id="rId5" imgW="152280" imgH="164880" progId="Equation.DSMT4">
                    <p:embed/>
                    <p:pic>
                      <p:nvPicPr>
                        <p:cNvPr id="98341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0" y="2533"/>
                          <a:ext cx="162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9">
              <a:extLst>
                <a:ext uri="{FF2B5EF4-FFF2-40B4-BE49-F238E27FC236}">
                  <a16:creationId xmlns:a16="http://schemas.microsoft.com/office/drawing/2014/main" id="{3C6F22D1-E405-2C48-970C-944FBF4B321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97" y="2142"/>
            <a:ext cx="135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6" name="Equation" r:id="rId7" imgW="126720" imgH="177480" progId="Equation.DSMT4">
                    <p:embed/>
                  </p:oleObj>
                </mc:Choice>
                <mc:Fallback>
                  <p:oleObj name="Equation" r:id="rId7" imgW="126720" imgH="177480" progId="Equation.DSMT4">
                    <p:embed/>
                    <p:pic>
                      <p:nvPicPr>
                        <p:cNvPr id="98343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7" y="2142"/>
                          <a:ext cx="135" cy="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3961309-94DB-034E-B3BF-54507F96C48F}"/>
              </a:ext>
            </a:extLst>
          </p:cNvPr>
          <p:cNvSpPr txBox="1"/>
          <p:nvPr/>
        </p:nvSpPr>
        <p:spPr>
          <a:xfrm>
            <a:off x="9253593" y="6091880"/>
            <a:ext cx="175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Line</a:t>
            </a:r>
            <a:endParaRPr lang="en-US" sz="2400" dirty="0"/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377AF3EC-7EF6-BD4C-B909-8BEFF4E1B6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95" y="1139598"/>
            <a:ext cx="3454400" cy="2425700"/>
          </a:xfrm>
          <a:prstGeom prst="rect">
            <a:avLst/>
          </a:prstGeom>
        </p:spPr>
      </p:pic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DC58E851-755C-7B47-A461-50A1E0CCCD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63" y="1678661"/>
            <a:ext cx="2489200" cy="1282700"/>
          </a:xfrm>
          <a:prstGeom prst="rect">
            <a:avLst/>
          </a:prstGeom>
        </p:spPr>
      </p:pic>
      <p:graphicFrame>
        <p:nvGraphicFramePr>
          <p:cNvPr id="19" name="Object 32">
            <a:extLst>
              <a:ext uri="{FF2B5EF4-FFF2-40B4-BE49-F238E27FC236}">
                <a16:creationId xmlns:a16="http://schemas.microsoft.com/office/drawing/2014/main" id="{02F20DCF-B648-8641-BD2E-980146864D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935391"/>
              </p:ext>
            </p:extLst>
          </p:nvPr>
        </p:nvGraphicFramePr>
        <p:xfrm>
          <a:off x="8373324" y="2508422"/>
          <a:ext cx="2706852" cy="439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7" name="Equation" r:id="rId11" imgW="1231560" imgH="203040" progId="Equation.DSMT4">
                  <p:embed/>
                </p:oleObj>
              </mc:Choice>
              <mc:Fallback>
                <p:oleObj name="Equation" r:id="rId11" imgW="1231560" imgH="203040" progId="Equation.DSMT4">
                  <p:embed/>
                  <p:pic>
                    <p:nvPicPr>
                      <p:cNvPr id="9833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3324" y="2508422"/>
                        <a:ext cx="2706852" cy="439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10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Arbitrary Shapes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 dirty="0"/>
              <a:t>Use </a:t>
            </a:r>
            <a:r>
              <a:rPr lang="en-GB" altLang="en-US" sz="2400" dirty="0">
                <a:solidFill>
                  <a:srgbClr val="0000FF"/>
                </a:solidFill>
              </a:rPr>
              <a:t>Generalised</a:t>
            </a:r>
            <a:r>
              <a:rPr lang="en-GB" altLang="en-US" sz="2400" dirty="0"/>
              <a:t> HT</a:t>
            </a:r>
          </a:p>
          <a:p>
            <a:r>
              <a:rPr lang="en-GB" altLang="en-US" sz="2400" dirty="0"/>
              <a:t>Form (discrete) </a:t>
            </a:r>
            <a:r>
              <a:rPr lang="en-GB" altLang="en-US" sz="2400" dirty="0">
                <a:solidFill>
                  <a:srgbClr val="0000FF"/>
                </a:solidFill>
              </a:rPr>
              <a:t>look-up-table</a:t>
            </a:r>
            <a:r>
              <a:rPr lang="en-GB" altLang="en-US" sz="2400" dirty="0"/>
              <a:t> (R-table)</a:t>
            </a:r>
          </a:p>
          <a:p>
            <a:r>
              <a:rPr lang="en-GB" altLang="en-US" sz="2400" dirty="0">
                <a:solidFill>
                  <a:srgbClr val="0000FF"/>
                </a:solidFill>
              </a:rPr>
              <a:t>Vote</a:t>
            </a:r>
            <a:r>
              <a:rPr lang="en-GB" altLang="en-US" sz="2400" dirty="0"/>
              <a:t> via look-up-table</a:t>
            </a:r>
          </a:p>
          <a:p>
            <a:endParaRPr lang="en-US" altLang="en-US" sz="24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R-table Construction</a:t>
            </a:r>
          </a:p>
        </p:txBody>
      </p:sp>
      <p:pic>
        <p:nvPicPr>
          <p:cNvPr id="103430" name="Picture 6" descr="F5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0213"/>
            <a:ext cx="6408738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1" name="Picture 7" descr="F5-2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636839"/>
            <a:ext cx="37084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3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R-table Construction</a:t>
            </a:r>
          </a:p>
        </p:txBody>
      </p:sp>
      <p:pic>
        <p:nvPicPr>
          <p:cNvPr id="103430" name="Picture 6" descr="F5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0213"/>
            <a:ext cx="6408738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1" name="Picture 7" descr="F5-2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636839"/>
            <a:ext cx="37084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6156" y="3518117"/>
            <a:ext cx="1549830" cy="1053884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865748" y="5432157"/>
            <a:ext cx="448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Need to start somewhere</a:t>
            </a:r>
          </a:p>
        </p:txBody>
      </p:sp>
    </p:spTree>
    <p:extLst>
      <p:ext uri="{BB962C8B-B14F-4D97-AF65-F5344CB8AC3E}">
        <p14:creationId xmlns:p14="http://schemas.microsoft.com/office/powerpoint/2010/main" val="329053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R-table Construction</a:t>
            </a:r>
          </a:p>
        </p:txBody>
      </p:sp>
      <p:pic>
        <p:nvPicPr>
          <p:cNvPr id="103430" name="Picture 6" descr="F5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0213"/>
            <a:ext cx="6408738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1" name="Picture 7" descr="F5-2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636839"/>
            <a:ext cx="37084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920712" y="2448733"/>
            <a:ext cx="1549830" cy="1053884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865748" y="5432157"/>
            <a:ext cx="448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Measure edge direction</a:t>
            </a:r>
          </a:p>
        </p:txBody>
      </p:sp>
    </p:spTree>
    <p:extLst>
      <p:ext uri="{BB962C8B-B14F-4D97-AF65-F5344CB8AC3E}">
        <p14:creationId xmlns:p14="http://schemas.microsoft.com/office/powerpoint/2010/main" val="105372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R-table Construction</a:t>
            </a:r>
          </a:p>
        </p:txBody>
      </p:sp>
      <p:pic>
        <p:nvPicPr>
          <p:cNvPr id="103430" name="Picture 6" descr="F5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0213"/>
            <a:ext cx="6408738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1" name="Picture 7" descr="F5-2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636839"/>
            <a:ext cx="37084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680848" y="2851688"/>
            <a:ext cx="2595966" cy="1573078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865748" y="5432157"/>
            <a:ext cx="448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Determine length and direction to reference point</a:t>
            </a:r>
          </a:p>
        </p:txBody>
      </p:sp>
    </p:spTree>
    <p:extLst>
      <p:ext uri="{BB962C8B-B14F-4D97-AF65-F5344CB8AC3E}">
        <p14:creationId xmlns:p14="http://schemas.microsoft.com/office/powerpoint/2010/main" val="126685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R-table Construction</a:t>
            </a:r>
          </a:p>
        </p:txBody>
      </p:sp>
      <p:pic>
        <p:nvPicPr>
          <p:cNvPr id="103430" name="Picture 6" descr="F5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0213"/>
            <a:ext cx="6408738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1" name="Picture 7" descr="F5-2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636839"/>
            <a:ext cx="37084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248524" y="2798634"/>
            <a:ext cx="3964499" cy="1573078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865748" y="5432157"/>
            <a:ext cx="448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Store length and direction indexed by edge direction</a:t>
            </a:r>
          </a:p>
        </p:txBody>
      </p:sp>
    </p:spTree>
    <p:extLst>
      <p:ext uri="{BB962C8B-B14F-4D97-AF65-F5344CB8AC3E}">
        <p14:creationId xmlns:p14="http://schemas.microsoft.com/office/powerpoint/2010/main" val="123001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R-table Construction</a:t>
            </a:r>
          </a:p>
        </p:txBody>
      </p:sp>
      <p:pic>
        <p:nvPicPr>
          <p:cNvPr id="103430" name="Picture 6" descr="F5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0213"/>
            <a:ext cx="6408738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1" name="Picture 7" descr="F5-2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636839"/>
            <a:ext cx="37084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5748" y="5432157"/>
            <a:ext cx="448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Edge direction is not a unique description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091193" y="2138766"/>
            <a:ext cx="1193370" cy="1580827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634093" y="1846425"/>
            <a:ext cx="1193370" cy="1580827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65748" y="6113838"/>
            <a:ext cx="448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Gives noise in accumulator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7DACE57-3995-B245-B980-002D57E66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56" y="501849"/>
            <a:ext cx="3361434" cy="112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58D7-B82F-4E9D-A6BA-65E709DA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Procedure for 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B5CB-F5FA-4D34-A3FF-8A45AB16D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Preparation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00FF"/>
                </a:solidFill>
              </a:rPr>
              <a:t>Determine</a:t>
            </a:r>
            <a:r>
              <a:rPr lang="en-GB" dirty="0"/>
              <a:t> centre of template shape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00FF"/>
                </a:solidFill>
              </a:rPr>
              <a:t>Form</a:t>
            </a:r>
            <a:r>
              <a:rPr lang="en-GB" dirty="0"/>
              <a:t> R-table from template shape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Use R-table to </a:t>
            </a:r>
            <a:r>
              <a:rPr lang="en-GB" dirty="0">
                <a:solidFill>
                  <a:srgbClr val="0000FF"/>
                </a:solidFill>
              </a:rPr>
              <a:t>vote</a:t>
            </a:r>
            <a:r>
              <a:rPr lang="en-GB" dirty="0"/>
              <a:t> for points in the real image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For edge points &gt; threshold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Get edge direction(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For all R-table entries with direction(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914400" lvl="2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Vote in accumulator (@distance, @direction)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Argmax(accumulator) </a:t>
            </a:r>
            <a:r>
              <a:rPr lang="en-GB" dirty="0"/>
              <a:t>gives </a:t>
            </a:r>
            <a:r>
              <a:rPr lang="en-GB" dirty="0">
                <a:solidFill>
                  <a:srgbClr val="0000FF"/>
                </a:solidFill>
              </a:rPr>
              <a:t>centre co-ordinates </a:t>
            </a:r>
            <a:r>
              <a:rPr lang="en-GB" dirty="0"/>
              <a:t>of shape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9483BF7-FCFC-4724-998C-C06E4D7DE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451125-440C-4760-8016-FD82640C6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1943-CE4D-413A-AA0D-2DA2D673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5FBD-2E76-4EF1-88FC-F56D19575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What more versions of the Hough transform are possible?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are its limits?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Can it be used to detect shapes that are not given by an equation?</a:t>
            </a:r>
          </a:p>
        </p:txBody>
      </p:sp>
    </p:spTree>
    <p:extLst>
      <p:ext uri="{BB962C8B-B14F-4D97-AF65-F5344CB8AC3E}">
        <p14:creationId xmlns:p14="http://schemas.microsoft.com/office/powerpoint/2010/main" val="234095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Arbitrary Shapes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 dirty="0"/>
              <a:t>Use </a:t>
            </a:r>
            <a:r>
              <a:rPr lang="en-GB" altLang="en-US" sz="2400" dirty="0">
                <a:solidFill>
                  <a:srgbClr val="0000FF"/>
                </a:solidFill>
              </a:rPr>
              <a:t>Generalised</a:t>
            </a:r>
            <a:r>
              <a:rPr lang="en-GB" altLang="en-US" sz="2400" dirty="0"/>
              <a:t> HT</a:t>
            </a:r>
          </a:p>
          <a:p>
            <a:r>
              <a:rPr lang="en-GB" altLang="en-US" sz="2400" dirty="0"/>
              <a:t>Form (discrete) </a:t>
            </a:r>
            <a:r>
              <a:rPr lang="en-GB" altLang="en-US" sz="2400" dirty="0">
                <a:solidFill>
                  <a:srgbClr val="0000FF"/>
                </a:solidFill>
              </a:rPr>
              <a:t>look-up-ta</a:t>
            </a:r>
            <a:r>
              <a:rPr lang="en-GB" altLang="en-US" sz="2400" dirty="0">
                <a:solidFill>
                  <a:srgbClr val="0000CC"/>
                </a:solidFill>
              </a:rPr>
              <a:t>ble</a:t>
            </a:r>
            <a:r>
              <a:rPr lang="en-GB" altLang="en-US" sz="2400" dirty="0"/>
              <a:t> (R-table)</a:t>
            </a:r>
          </a:p>
          <a:p>
            <a:r>
              <a:rPr lang="en-GB" altLang="en-US" sz="2400" dirty="0">
                <a:solidFill>
                  <a:srgbClr val="0000FF"/>
                </a:solidFill>
              </a:rPr>
              <a:t>Vote</a:t>
            </a:r>
            <a:r>
              <a:rPr lang="en-GB" altLang="en-US" sz="2400" dirty="0"/>
              <a:t> via look-up-table</a:t>
            </a:r>
          </a:p>
          <a:p>
            <a:r>
              <a:rPr lang="en-GB" altLang="en-US" sz="2400" dirty="0">
                <a:solidFill>
                  <a:srgbClr val="0000FF"/>
                </a:solidFill>
              </a:rPr>
              <a:t>Scale</a:t>
            </a:r>
            <a:r>
              <a:rPr lang="en-GB" altLang="en-US" sz="2400" dirty="0"/>
              <a:t>? scale R-table voting</a:t>
            </a:r>
          </a:p>
          <a:p>
            <a:r>
              <a:rPr lang="en-GB" altLang="en-US" sz="2400" dirty="0">
                <a:solidFill>
                  <a:srgbClr val="0000FF"/>
                </a:solidFill>
              </a:rPr>
              <a:t>Orientation</a:t>
            </a:r>
            <a:r>
              <a:rPr lang="en-GB" altLang="en-US" sz="2400" dirty="0"/>
              <a:t>? Rotate R-table voting</a:t>
            </a:r>
          </a:p>
          <a:p>
            <a:r>
              <a:rPr lang="en-GB" altLang="en-US" sz="2400" dirty="0"/>
              <a:t>Inherent </a:t>
            </a:r>
            <a:r>
              <a:rPr lang="en-GB" altLang="en-US" sz="2400" dirty="0">
                <a:solidFill>
                  <a:srgbClr val="0000FF"/>
                </a:solidFill>
              </a:rPr>
              <a:t>problems</a:t>
            </a:r>
            <a:r>
              <a:rPr lang="en-GB" altLang="en-US" sz="2400" dirty="0"/>
              <a:t> with discretisation</a:t>
            </a:r>
            <a:endParaRPr lang="en-US" altLang="en-US" sz="2400" dirty="0"/>
          </a:p>
          <a:p>
            <a:endParaRPr lang="en-US" altLang="en-US" sz="24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5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R-table Construction</a:t>
            </a:r>
          </a:p>
        </p:txBody>
      </p:sp>
      <p:pic>
        <p:nvPicPr>
          <p:cNvPr id="103430" name="Picture 6" descr="F5-2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0213"/>
            <a:ext cx="6408738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1" name="Picture 7" descr="F5-2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68" y="3649883"/>
            <a:ext cx="37084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091193" y="2138766"/>
            <a:ext cx="1193370" cy="1580827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634093" y="1846425"/>
            <a:ext cx="1193370" cy="1580827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173E5AB-970E-A845-9D50-890B641A02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82" y="379413"/>
            <a:ext cx="3822700" cy="1320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5D2429-B719-1745-A93A-14259D693FCE}"/>
              </a:ext>
            </a:extLst>
          </p:cNvPr>
          <p:cNvSpPr txBox="1"/>
          <p:nvPr/>
        </p:nvSpPr>
        <p:spPr>
          <a:xfrm>
            <a:off x="8896865" y="1846425"/>
            <a:ext cx="824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Scale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F4F2B6-6212-D44B-9FBA-0F6B8E6CD3EB}"/>
              </a:ext>
            </a:extLst>
          </p:cNvPr>
          <p:cNvSpPr txBox="1"/>
          <p:nvPr/>
        </p:nvSpPr>
        <p:spPr>
          <a:xfrm>
            <a:off x="10225762" y="1846425"/>
            <a:ext cx="1619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Orientation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D68434-BB63-174E-B35D-4E7034932D64}"/>
              </a:ext>
            </a:extLst>
          </p:cNvPr>
          <p:cNvCxnSpPr>
            <a:cxnSpLocks/>
          </p:cNvCxnSpPr>
          <p:nvPr/>
        </p:nvCxnSpPr>
        <p:spPr>
          <a:xfrm flipV="1">
            <a:off x="9346389" y="1479855"/>
            <a:ext cx="91792" cy="44071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A019787-C261-A649-BAA6-D8ECEF44649B}"/>
              </a:ext>
            </a:extLst>
          </p:cNvPr>
          <p:cNvCxnSpPr>
            <a:cxnSpLocks/>
          </p:cNvCxnSpPr>
          <p:nvPr/>
        </p:nvCxnSpPr>
        <p:spPr>
          <a:xfrm flipV="1">
            <a:off x="10857966" y="1479855"/>
            <a:ext cx="91792" cy="44071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447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Fireside</a:t>
            </a: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2CCDAFBE-4EAE-8846-9D0A-1E889EDC2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0310"/>
            <a:ext cx="5035457" cy="41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4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inspection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8827">
            <a:off x="258899" y="2606864"/>
            <a:ext cx="4621239" cy="2687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074" y="2650008"/>
            <a:ext cx="4828303" cy="2546969"/>
          </a:xfrm>
          <a:prstGeom prst="rect">
            <a:avLst/>
          </a:prstGeom>
        </p:spPr>
      </p:pic>
      <p:pic>
        <p:nvPicPr>
          <p:cNvPr id="9224" name="Picture 8" descr="Machine Vision and Deep Learning in Food Industry Quality Insp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296">
            <a:off x="2915387" y="4325439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achine vision case studies and technical articles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702">
            <a:off x="6420438" y="1050279"/>
            <a:ext cx="4220005" cy="279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52676">
            <a:off x="6410951" y="3587386"/>
            <a:ext cx="4646100" cy="28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16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Active Contours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1530658"/>
            <a:ext cx="10515600" cy="4351338"/>
          </a:xfrm>
        </p:spPr>
        <p:txBody>
          <a:bodyPr/>
          <a:lstStyle/>
          <a:p>
            <a:r>
              <a:rPr lang="en-GB" altLang="en-US" sz="2400" dirty="0"/>
              <a:t>For </a:t>
            </a:r>
            <a:r>
              <a:rPr lang="en-GB" altLang="en-US" sz="2400" dirty="0">
                <a:solidFill>
                  <a:srgbClr val="0000FF"/>
                </a:solidFill>
              </a:rPr>
              <a:t>unknown</a:t>
            </a:r>
            <a:r>
              <a:rPr lang="en-GB" altLang="en-US" sz="2400" dirty="0"/>
              <a:t> arbitrary shapes: extract by </a:t>
            </a:r>
            <a:r>
              <a:rPr lang="en-GB" altLang="en-US" sz="2400" dirty="0">
                <a:solidFill>
                  <a:srgbClr val="0000FF"/>
                </a:solidFill>
              </a:rPr>
              <a:t>evolution</a:t>
            </a:r>
          </a:p>
          <a:p>
            <a:r>
              <a:rPr lang="en-GB" altLang="en-US" sz="2400" dirty="0">
                <a:solidFill>
                  <a:srgbClr val="0000FF"/>
                </a:solidFill>
              </a:rPr>
              <a:t>Elastic band </a:t>
            </a:r>
            <a:r>
              <a:rPr lang="en-GB" altLang="en-US" sz="2400" dirty="0"/>
              <a:t>analogy</a:t>
            </a:r>
          </a:p>
          <a:p>
            <a:r>
              <a:rPr lang="en-GB" altLang="en-US" sz="2400" dirty="0">
                <a:solidFill>
                  <a:srgbClr val="0000FF"/>
                </a:solidFill>
              </a:rPr>
              <a:t>Balloon</a:t>
            </a:r>
            <a:r>
              <a:rPr lang="en-GB" altLang="en-US" sz="2400" dirty="0"/>
              <a:t> analogy</a:t>
            </a:r>
          </a:p>
          <a:p>
            <a:r>
              <a:rPr lang="en-GB" altLang="en-US" sz="2400" dirty="0"/>
              <a:t>Discrete vs. continuous</a:t>
            </a:r>
          </a:p>
          <a:p>
            <a:r>
              <a:rPr lang="en-GB" altLang="en-US" sz="2400" dirty="0">
                <a:solidFill>
                  <a:srgbClr val="0000FF"/>
                </a:solidFill>
              </a:rPr>
              <a:t>Volcanoes</a:t>
            </a:r>
            <a:r>
              <a:rPr lang="en-GB" altLang="en-US" sz="2400" dirty="0"/>
              <a:t>?</a:t>
            </a:r>
            <a:endParaRPr lang="en-US" altLang="en-US" sz="2400" dirty="0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1524001" y="28241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104456" name="Picture 8" descr="D:\IPBOOK\WINMCD\CHAP5\EYE_GR0.BM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890964"/>
            <a:ext cx="1882775" cy="18827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1524001" y="28241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3875089"/>
            <a:ext cx="1914525" cy="19145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1524001" y="28241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3859214"/>
            <a:ext cx="1944688" cy="194468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1524001" y="28241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3860800"/>
            <a:ext cx="1944687" cy="19446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03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Geometric active contours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023" y="1540442"/>
            <a:ext cx="9443954" cy="5111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29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4016-E954-4464-BCDB-A5F04BEA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points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8B28-0663-46A4-8138-36FCB9DF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87207" cy="4351338"/>
          </a:xfrm>
        </p:spPr>
        <p:txBody>
          <a:bodyPr>
            <a:normAutofit/>
          </a:bodyPr>
          <a:lstStyle/>
          <a:p>
            <a:pPr marL="722313" indent="-722313">
              <a:buNone/>
            </a:pPr>
            <a:r>
              <a:rPr lang="en-GB" dirty="0"/>
              <a:t>1 – </a:t>
            </a:r>
            <a:r>
              <a:rPr lang="en-GB" dirty="0">
                <a:solidFill>
                  <a:srgbClr val="0000FF"/>
                </a:solidFill>
              </a:rPr>
              <a:t>conic sections </a:t>
            </a:r>
            <a:r>
              <a:rPr lang="en-GB" dirty="0"/>
              <a:t>become more complex and take more time</a:t>
            </a:r>
          </a:p>
          <a:p>
            <a:pPr marL="722313" indent="-722313">
              <a:buNone/>
            </a:pPr>
            <a:r>
              <a:rPr lang="en-GB" dirty="0"/>
              <a:t>2 – can use </a:t>
            </a:r>
            <a:r>
              <a:rPr lang="en-GB" dirty="0">
                <a:solidFill>
                  <a:srgbClr val="0000FF"/>
                </a:solidFill>
              </a:rPr>
              <a:t>Generalised Hough Transform </a:t>
            </a:r>
            <a:r>
              <a:rPr lang="en-GB" dirty="0"/>
              <a:t>for complex shapes</a:t>
            </a:r>
          </a:p>
          <a:p>
            <a:pPr marL="722313" indent="-722313">
              <a:buNone/>
            </a:pPr>
            <a:r>
              <a:rPr lang="en-GB" dirty="0"/>
              <a:t>3 – </a:t>
            </a:r>
            <a:r>
              <a:rPr lang="en-GB" dirty="0">
                <a:solidFill>
                  <a:srgbClr val="0000FF"/>
                </a:solidFill>
              </a:rPr>
              <a:t>shape detection </a:t>
            </a:r>
            <a:r>
              <a:rPr lang="en-GB" dirty="0"/>
              <a:t>IS computer vision. Many more approaches</a:t>
            </a:r>
          </a:p>
          <a:p>
            <a:pPr marL="722313" indent="-722313">
              <a:buNone/>
            </a:pPr>
            <a:endParaRPr lang="en-GB" dirty="0"/>
          </a:p>
          <a:p>
            <a:pPr marL="722313" indent="-722313">
              <a:buNone/>
            </a:pPr>
            <a:r>
              <a:rPr lang="en-GB" dirty="0"/>
              <a:t>Let’s see how computer vision can work</a:t>
            </a:r>
          </a:p>
          <a:p>
            <a:pPr marL="722313" indent="-722313">
              <a:buNone/>
            </a:pPr>
            <a:endParaRPr lang="en-GB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DDB7A30-0484-4651-9F95-3C7C40B99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E115FC-5262-4869-AAB4-E15FD0D43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Hough Transform for Circles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81567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/>
              <a:t>Again, it’s </a:t>
            </a:r>
            <a:r>
              <a:rPr lang="en-GB" altLang="en-US" sz="2400" dirty="0">
                <a:solidFill>
                  <a:srgbClr val="0000FF"/>
                </a:solidFill>
              </a:rPr>
              <a:t>duality</a:t>
            </a:r>
            <a:r>
              <a:rPr lang="en-GB" altLang="en-US" sz="2400" dirty="0"/>
              <a:t>:</a:t>
            </a:r>
          </a:p>
          <a:p>
            <a:pPr>
              <a:buFontTx/>
              <a:buNone/>
            </a:pPr>
            <a:endParaRPr lang="en-US" altLang="en-US" sz="2400" dirty="0">
              <a:solidFill>
                <a:srgbClr val="0000CC"/>
              </a:solidFill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524001" y="31062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572153"/>
              </p:ext>
            </p:extLst>
          </p:nvPr>
        </p:nvGraphicFramePr>
        <p:xfrm>
          <a:off x="3541713" y="1722438"/>
          <a:ext cx="33464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" name="Equation" r:id="rId3" imgW="1587500" imgH="279400" progId="Equation.DSMT4">
                  <p:embed/>
                </p:oleObj>
              </mc:Choice>
              <mc:Fallback>
                <p:oleObj name="Equation" r:id="rId3" imgW="1587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1722438"/>
                        <a:ext cx="33464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71DA4D-A429-4C28-BE8D-FE1B7321E862}"/>
              </a:ext>
            </a:extLst>
          </p:cNvPr>
          <p:cNvSpPr/>
          <p:nvPr/>
        </p:nvSpPr>
        <p:spPr>
          <a:xfrm>
            <a:off x="1420390" y="2967194"/>
            <a:ext cx="6096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altLang="en-US" sz="2400" dirty="0">
                <a:solidFill>
                  <a:prstClr val="black"/>
                </a:solidFill>
              </a:rPr>
              <a:t>Points:		centre:	</a:t>
            </a:r>
            <a:r>
              <a:rPr lang="en-GB" altLang="en-US" sz="2400" dirty="0">
                <a:solidFill>
                  <a:srgbClr val="FF0000"/>
                </a:solidFill>
              </a:rPr>
              <a:t>	       </a:t>
            </a:r>
            <a:r>
              <a:rPr lang="en-GB" altLang="en-US" sz="2400" dirty="0">
                <a:solidFill>
                  <a:prstClr val="black"/>
                </a:solidFill>
              </a:rPr>
              <a:t>radius: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5ADF87-2628-4824-BD05-8687124783EB}"/>
              </a:ext>
            </a:extLst>
          </p:cNvPr>
          <p:cNvSpPr/>
          <p:nvPr/>
        </p:nvSpPr>
        <p:spPr>
          <a:xfrm>
            <a:off x="1420390" y="3645712"/>
            <a:ext cx="6096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altLang="en-US" sz="2400" dirty="0">
                <a:solidFill>
                  <a:prstClr val="black"/>
                </a:solidFill>
              </a:rPr>
              <a:t>     “	                  “                                 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1459" y="2965747"/>
                <a:ext cx="5323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459" y="2965747"/>
                <a:ext cx="532325" cy="369332"/>
              </a:xfrm>
              <a:prstGeom prst="rect">
                <a:avLst/>
              </a:prstGeom>
              <a:blipFill>
                <a:blip r:embed="rId7"/>
                <a:stretch>
                  <a:fillRect l="-6897" r="-1379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43679" y="2965747"/>
                <a:ext cx="7376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79" y="2965747"/>
                <a:ext cx="737638" cy="369332"/>
              </a:xfrm>
              <a:prstGeom prst="rect">
                <a:avLst/>
              </a:prstGeom>
              <a:blipFill>
                <a:blip r:embed="rId8"/>
                <a:stretch>
                  <a:fillRect l="-10744" r="-6612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90092" y="2965747"/>
                <a:ext cx="221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092" y="2965747"/>
                <a:ext cx="221536" cy="369332"/>
              </a:xfrm>
              <a:prstGeom prst="rect">
                <a:avLst/>
              </a:prstGeom>
              <a:blipFill>
                <a:blip r:embed="rId9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88802" y="3573517"/>
                <a:ext cx="7376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802" y="3573517"/>
                <a:ext cx="737638" cy="369332"/>
              </a:xfrm>
              <a:prstGeom prst="rect">
                <a:avLst/>
              </a:prstGeom>
              <a:blipFill>
                <a:blip r:embed="rId10"/>
                <a:stretch>
                  <a:fillRect l="-9917" r="-661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90719" y="3573517"/>
                <a:ext cx="5323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19" y="3573517"/>
                <a:ext cx="532325" cy="369332"/>
              </a:xfrm>
              <a:prstGeom prst="rect">
                <a:avLst/>
              </a:prstGeom>
              <a:blipFill>
                <a:blip r:embed="rId11"/>
                <a:stretch>
                  <a:fillRect l="-8046" r="-13793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90092" y="3573517"/>
                <a:ext cx="221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092" y="3573517"/>
                <a:ext cx="221536" cy="369332"/>
              </a:xfrm>
              <a:prstGeom prst="rect">
                <a:avLst/>
              </a:prstGeom>
              <a:blipFill>
                <a:blip r:embed="rId12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7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3" grpId="0"/>
      <p:bldP spid="16" grpId="0"/>
      <p:bldP spid="2" grpId="0"/>
      <p:bldP spid="18" grpId="0"/>
      <p:bldP spid="4" grpId="0"/>
      <p:bldP spid="20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274638"/>
            <a:ext cx="8964613" cy="1143000"/>
          </a:xfrm>
        </p:spPr>
        <p:txBody>
          <a:bodyPr/>
          <a:lstStyle/>
          <a:p>
            <a:r>
              <a:rPr lang="en-GB" altLang="en-US" sz="4000"/>
              <a:t>Circle Voting and Accumulator Space</a:t>
            </a:r>
          </a:p>
        </p:txBody>
      </p:sp>
      <p:pic>
        <p:nvPicPr>
          <p:cNvPr id="101380" name="Picture 4" descr="F5-10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33" y="1557338"/>
            <a:ext cx="4378325" cy="439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1" name="Picture 5" descr="F5-10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983" y="1484313"/>
            <a:ext cx="4217987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3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0358-641D-41B9-A9A6-FAFBDFFB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Pseudocode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6B5CAB-36B0-462F-9AC4-F98AF93BA720}"/>
              </a:ext>
            </a:extLst>
          </p:cNvPr>
          <p:cNvSpPr/>
          <p:nvPr/>
        </p:nvSpPr>
        <p:spPr>
          <a:xfrm>
            <a:off x="638175" y="1659345"/>
            <a:ext cx="11258550" cy="411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accum</a:t>
            </a:r>
            <a:r>
              <a:rPr lang="en-GB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en-GB" sz="24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GB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GB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!look at all points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edge(</a:t>
            </a:r>
            <a:r>
              <a:rPr lang="en-GB" sz="24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y,x</a:t>
            </a:r>
            <a:r>
              <a:rPr lang="en-GB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)&gt;threshold			</a:t>
            </a:r>
            <a:r>
              <a:rPr lang="en-GB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!check significance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r=</a:t>
            </a:r>
            <a:r>
              <a:rPr lang="en-GB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min_r</a:t>
            </a:r>
            <a:r>
              <a:rPr lang="en-GB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max_r</a:t>
            </a:r>
            <a:r>
              <a:rPr lang="en-GB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!do values of radius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GB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theta = 0,2*pi		</a:t>
            </a:r>
            <a:r>
              <a:rPr lang="en-GB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!go around a circle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x0=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x+r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*cos(theta)		</a:t>
            </a:r>
            <a:r>
              <a:rPr lang="en-GB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!generate x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y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0=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y+r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*sin(theta)		</a:t>
            </a:r>
            <a:r>
              <a:rPr lang="en-GB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!generate y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24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accum</a:t>
            </a:r>
            <a:r>
              <a:rPr lang="en-GB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x0    </a:t>
            </a:r>
            <a:r>
              <a:rPr lang="en-GB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PLUS 1	</a:t>
            </a:r>
            <a:r>
              <a:rPr lang="en-GB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!vote in accumulator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x0  </a:t>
            </a:r>
            <a:r>
              <a:rPr lang="en-GB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argmax(</a:t>
            </a:r>
            <a:r>
              <a:rPr lang="en-GB" sz="24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accum</a:t>
            </a:r>
            <a:r>
              <a:rPr lang="en-GB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			</a:t>
            </a:r>
            <a:r>
              <a:rPr lang="en-GB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!peak gives parameters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52A5755-D815-44FE-8E4D-FBB62B36A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2B2C76-6133-47B1-BD70-E3C02837F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184437-4903-41FD-A4E7-8B3AA4FD1300}"/>
              </a:ext>
            </a:extLst>
          </p:cNvPr>
          <p:cNvSpPr/>
          <p:nvPr/>
        </p:nvSpPr>
        <p:spPr>
          <a:xfrm>
            <a:off x="1707223" y="5259454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</a:t>
            </a: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DD84D7-1DA6-4B51-870A-CB9CC1595139}"/>
              </a:ext>
            </a:extLst>
          </p:cNvPr>
          <p:cNvSpPr/>
          <p:nvPr/>
        </p:nvSpPr>
        <p:spPr>
          <a:xfrm>
            <a:off x="4974298" y="4826364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159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73240" cy="1325563"/>
          </a:xfrm>
        </p:spPr>
        <p:txBody>
          <a:bodyPr/>
          <a:lstStyle/>
          <a:p>
            <a:r>
              <a:rPr lang="en-GB" dirty="0"/>
              <a:t>Applying the HT for circles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394335" y="2711132"/>
            <a:ext cx="2613025" cy="163957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93280" y="26517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066115"/>
              </p:ext>
            </p:extLst>
          </p:nvPr>
        </p:nvGraphicFramePr>
        <p:xfrm>
          <a:off x="5720080" y="2438400"/>
          <a:ext cx="3477752" cy="2185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8" r:id="rId6" imgW="6370416" imgH="4007235" progId="CorelDraw.Graphic.19">
                  <p:embed/>
                </p:oleObj>
              </mc:Choice>
              <mc:Fallback>
                <p:oleObj r:id="rId6" imgW="6370416" imgH="4007235" progId="CorelDraw.Graphic.19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0080" y="2438400"/>
                        <a:ext cx="3477752" cy="21850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8"/>
          <a:stretch>
            <a:fillRect/>
          </a:stretch>
        </p:blipFill>
        <p:spPr>
          <a:xfrm>
            <a:off x="9122410" y="1823402"/>
            <a:ext cx="2667008" cy="1676833"/>
          </a:xfrm>
          <a:prstGeom prst="rect">
            <a:avLst/>
          </a:prstGeom>
        </p:spPr>
      </p:pic>
      <p:pic>
        <p:nvPicPr>
          <p:cNvPr id="12" name="Picture 11" descr="../../Images/Chapter5/Results/Fig_Code5_8/EyeCircle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537" y="3669665"/>
            <a:ext cx="2714675" cy="16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10"/>
          <a:stretch>
            <a:fillRect/>
          </a:stretch>
        </p:blipFill>
        <p:spPr>
          <a:xfrm>
            <a:off x="3203575" y="2715453"/>
            <a:ext cx="2603836" cy="16309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51280" y="4617720"/>
            <a:ext cx="75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9520" y="4617720"/>
            <a:ext cx="144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(Sobel) edges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87840" y="5516880"/>
            <a:ext cx="223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small and large circles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6880" y="4617720"/>
            <a:ext cx="135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accumulator</a:t>
            </a:r>
          </a:p>
        </p:txBody>
      </p:sp>
    </p:spTree>
    <p:extLst>
      <p:ext uri="{BB962C8B-B14F-4D97-AF65-F5344CB8AC3E}">
        <p14:creationId xmlns:p14="http://schemas.microsoft.com/office/powerpoint/2010/main" val="319752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Integrodifferential</a:t>
            </a:r>
            <a:r>
              <a:rPr lang="en-GB" dirty="0"/>
              <a:t> operator?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2" y="1825625"/>
            <a:ext cx="3542136" cy="2662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82393" y="6176963"/>
            <a:ext cx="4621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https://stackoverflow.com/questions/27058057/comparing-irises-images-with-opencv</a:t>
            </a:r>
            <a:r>
              <a:rPr lang="en-GB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361" y="4063217"/>
            <a:ext cx="3011704" cy="19788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196" name="Picture 4" descr="Biometrics iris recogni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92" y="2880996"/>
            <a:ext cx="4430183" cy="2489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1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lenses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38245">
            <a:off x="3774378" y="1578097"/>
            <a:ext cx="4230359" cy="3176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8708">
            <a:off x="1534413" y="3833974"/>
            <a:ext cx="2562225" cy="1924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0240">
            <a:off x="7509111" y="3463397"/>
            <a:ext cx="3552801" cy="22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F6AC6-4465-44C9-B93E-4F375E51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Extensions to conic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4B459-D38F-4C33-84A2-072C7B6A0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1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Ellipse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DC9196-9B31-4D6D-84AA-AEAF8778F803}"/>
                  </a:ext>
                </a:extLst>
              </p:cNvPr>
              <p:cNvSpPr txBox="1"/>
              <p:nvPr/>
            </p:nvSpPr>
            <p:spPr>
              <a:xfrm>
                <a:off x="4350586" y="1825625"/>
                <a:ext cx="3490827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DC9196-9B31-4D6D-84AA-AEAF8778F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586" y="1825625"/>
                <a:ext cx="3490827" cy="7411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9D201B5-5EDD-466B-9FFD-DBD97B583A9F}"/>
              </a:ext>
            </a:extLst>
          </p:cNvPr>
          <p:cNvSpPr/>
          <p:nvPr/>
        </p:nvSpPr>
        <p:spPr>
          <a:xfrm>
            <a:off x="838200" y="2739509"/>
            <a:ext cx="6543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Described by 4 parameters. If each has </a:t>
            </a:r>
            <a:r>
              <a:rPr lang="en-GB" sz="2400" dirty="0">
                <a:solidFill>
                  <a:srgbClr val="FF0000"/>
                </a:solidFill>
              </a:rPr>
              <a:t>100</a:t>
            </a:r>
            <a:r>
              <a:rPr lang="en-GB" sz="2400" dirty="0"/>
              <a:t> values,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3DDECE-1A7B-4189-ABC9-7E643D06B319}"/>
              </a:ext>
            </a:extLst>
          </p:cNvPr>
          <p:cNvSpPr/>
          <p:nvPr/>
        </p:nvSpPr>
        <p:spPr>
          <a:xfrm>
            <a:off x="2244813" y="3233642"/>
            <a:ext cx="636744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</a:rPr>
              <a:t>accumulator size = 10</a:t>
            </a:r>
            <a:r>
              <a:rPr lang="en-GB" sz="2400" baseline="30000" dirty="0">
                <a:solidFill>
                  <a:prstClr val="black"/>
                </a:solidFill>
              </a:rPr>
              <a:t>2 </a:t>
            </a:r>
            <a:r>
              <a:rPr lang="en-GB" sz="2400" dirty="0">
                <a:solidFill>
                  <a:prstClr val="black"/>
                </a:solidFill>
              </a:rPr>
              <a:t>×10</a:t>
            </a:r>
            <a:r>
              <a:rPr lang="en-GB" sz="2400" baseline="30000" dirty="0">
                <a:solidFill>
                  <a:prstClr val="black"/>
                </a:solidFill>
              </a:rPr>
              <a:t>2 </a:t>
            </a:r>
            <a:r>
              <a:rPr lang="en-GB" sz="2400" dirty="0">
                <a:solidFill>
                  <a:prstClr val="black"/>
                </a:solidFill>
              </a:rPr>
              <a:t>×10</a:t>
            </a:r>
            <a:r>
              <a:rPr lang="en-GB" sz="2400" baseline="30000" dirty="0">
                <a:solidFill>
                  <a:prstClr val="black"/>
                </a:solidFill>
              </a:rPr>
              <a:t>2 </a:t>
            </a:r>
            <a:r>
              <a:rPr lang="en-GB" sz="2400" dirty="0">
                <a:solidFill>
                  <a:prstClr val="black"/>
                </a:solidFill>
              </a:rPr>
              <a:t>×10</a:t>
            </a:r>
            <a:r>
              <a:rPr lang="en-GB" sz="2400" baseline="30000" dirty="0">
                <a:solidFill>
                  <a:prstClr val="black"/>
                </a:solidFill>
              </a:rPr>
              <a:t>2</a:t>
            </a:r>
            <a:r>
              <a:rPr lang="en-GB" sz="2400" dirty="0">
                <a:solidFill>
                  <a:prstClr val="black"/>
                </a:solidFill>
              </a:rPr>
              <a:t>= 10</a:t>
            </a:r>
            <a:r>
              <a:rPr lang="en-GB" sz="2400" baseline="30000" dirty="0">
                <a:solidFill>
                  <a:prstClr val="black"/>
                </a:solidFill>
              </a:rPr>
              <a:t>8</a:t>
            </a:r>
            <a:r>
              <a:rPr lang="en-GB" sz="2400" dirty="0">
                <a:solidFill>
                  <a:prstClr val="black"/>
                </a:solidFill>
              </a:rPr>
              <a:t>=0.1GB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8DB6CF-6C34-4001-AC78-D25A76C1A212}"/>
              </a:ext>
            </a:extLst>
          </p:cNvPr>
          <p:cNvSpPr/>
          <p:nvPr/>
        </p:nvSpPr>
        <p:spPr>
          <a:xfrm>
            <a:off x="838200" y="3713773"/>
            <a:ext cx="4560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Add </a:t>
            </a:r>
            <a:r>
              <a:rPr lang="en-GB" sz="2400" dirty="0">
                <a:solidFill>
                  <a:srgbClr val="FF0000"/>
                </a:solidFill>
              </a:rPr>
              <a:t>rotation</a:t>
            </a:r>
            <a:r>
              <a:rPr lang="en-GB" sz="2400" dirty="0"/>
              <a:t>, that’s </a:t>
            </a:r>
            <a:r>
              <a:rPr lang="en-GB" sz="2400" dirty="0">
                <a:solidFill>
                  <a:prstClr val="black"/>
                </a:solidFill>
              </a:rPr>
              <a:t>10GB …. Ouch!</a:t>
            </a:r>
            <a:r>
              <a:rPr lang="en-GB" sz="24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B2D94-8A7C-4C5F-9100-4F39809105B1}"/>
              </a:ext>
            </a:extLst>
          </p:cNvPr>
          <p:cNvSpPr/>
          <p:nvPr/>
        </p:nvSpPr>
        <p:spPr>
          <a:xfrm>
            <a:off x="838200" y="4249607"/>
            <a:ext cx="10450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Motivates approaches to </a:t>
            </a:r>
            <a:r>
              <a:rPr lang="en-GB" sz="2400" dirty="0">
                <a:solidFill>
                  <a:srgbClr val="FF0000"/>
                </a:solidFill>
              </a:rPr>
              <a:t>save memory </a:t>
            </a:r>
            <a:r>
              <a:rPr lang="en-GB" sz="2400" dirty="0"/>
              <a:t>and </a:t>
            </a:r>
            <a:r>
              <a:rPr lang="en-GB" sz="2400" dirty="0">
                <a:solidFill>
                  <a:srgbClr val="FF0000"/>
                </a:solidFill>
              </a:rPr>
              <a:t>improve speed </a:t>
            </a:r>
            <a:r>
              <a:rPr lang="en-GB" sz="2400" dirty="0"/>
              <a:t>(since result is optimal)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E6142E71-23C3-4DB9-9812-4EA79D6CF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DF6F19-F2CC-48A1-887B-0F53C7C33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8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652</Words>
  <Application>Microsoft Macintosh PowerPoint</Application>
  <PresentationFormat>Widescreen</PresentationFormat>
  <Paragraphs>128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 New</vt:lpstr>
      <vt:lpstr>Office Theme</vt:lpstr>
      <vt:lpstr>Equation</vt:lpstr>
      <vt:lpstr>CorelDraw.Graphic.19</vt:lpstr>
      <vt:lpstr>Lecture 9 Finding More Shapes </vt:lpstr>
      <vt:lpstr>Content</vt:lpstr>
      <vt:lpstr>Hough Transform for Circles</vt:lpstr>
      <vt:lpstr>Circle Voting and Accumulator Space</vt:lpstr>
      <vt:lpstr>Pseudocode</vt:lpstr>
      <vt:lpstr>Applying the HT for circles</vt:lpstr>
      <vt:lpstr>Integrodifferential operator?</vt:lpstr>
      <vt:lpstr>Contact lenses</vt:lpstr>
      <vt:lpstr>Extensions to conic sections</vt:lpstr>
      <vt:lpstr>Speeding it up…..</vt:lpstr>
      <vt:lpstr>Fireside</vt:lpstr>
      <vt:lpstr>Arbitrary Shapes</vt:lpstr>
      <vt:lpstr>R-table Construction</vt:lpstr>
      <vt:lpstr>R-table Construction</vt:lpstr>
      <vt:lpstr>R-table Construction</vt:lpstr>
      <vt:lpstr>R-table Construction</vt:lpstr>
      <vt:lpstr>R-table Construction</vt:lpstr>
      <vt:lpstr>R-table Construction</vt:lpstr>
      <vt:lpstr>Procedure for GHT</vt:lpstr>
      <vt:lpstr>Arbitrary Shapes</vt:lpstr>
      <vt:lpstr>R-table Construction</vt:lpstr>
      <vt:lpstr>Fireside</vt:lpstr>
      <vt:lpstr>Visual inspection</vt:lpstr>
      <vt:lpstr>Active Contours</vt:lpstr>
      <vt:lpstr>Geometric active contours</vt:lpstr>
      <vt:lpstr>Main points so far</vt:lpstr>
    </vt:vector>
  </TitlesOfParts>
  <Company>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Mark S Nixon</dc:creator>
  <cp:lastModifiedBy>Xiaohao Cai</cp:lastModifiedBy>
  <cp:revision>141</cp:revision>
  <dcterms:created xsi:type="dcterms:W3CDTF">2015-09-30T14:03:40Z</dcterms:created>
  <dcterms:modified xsi:type="dcterms:W3CDTF">2021-10-06T18:21:39Z</dcterms:modified>
</cp:coreProperties>
</file>